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13"/>
  </p:notesMasterIdLst>
  <p:handoutMasterIdLst>
    <p:handoutMasterId r:id="rId14"/>
  </p:handoutMasterIdLst>
  <p:sldIdLst>
    <p:sldId id="258" r:id="rId3"/>
    <p:sldId id="257" r:id="rId4"/>
    <p:sldId id="259" r:id="rId5"/>
    <p:sldId id="260" r:id="rId6"/>
    <p:sldId id="261" r:id="rId7"/>
    <p:sldId id="262" r:id="rId8"/>
    <p:sldId id="263" r:id="rId9"/>
    <p:sldId id="266" r:id="rId10"/>
    <p:sldId id="26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5" d="100"/>
          <a:sy n="75" d="100"/>
        </p:scale>
        <p:origin x="408" y="45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custT="1"/>
      <dgm:spPr/>
      <dgm:t>
        <a:bodyPr/>
        <a:lstStyle/>
        <a:p>
          <a:r>
            <a:rPr lang="en-US" sz="2800" dirty="0" smtClean="0"/>
            <a:t>Background</a:t>
          </a:r>
          <a:endParaRPr lang="en-US" sz="2800" dirty="0"/>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en-US" sz="1800" dirty="0" smtClean="0"/>
            <a:t>Gary’s Background </a:t>
          </a:r>
          <a:endParaRPr lang="en-US" sz="1800" dirty="0"/>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2A852870-B74D-459C-8F84-EFB9808C8E9B}">
      <dgm:prSet phldrT="[Text]" custT="1"/>
      <dgm:spPr/>
      <dgm:t>
        <a:bodyPr/>
        <a:lstStyle/>
        <a:p>
          <a:r>
            <a:rPr lang="en-US" sz="1800" dirty="0" smtClean="0"/>
            <a:t>Background on Tonight’s Discussion</a:t>
          </a:r>
          <a:endParaRPr lang="en-US" sz="1800" dirty="0"/>
        </a:p>
      </dgm:t>
    </dgm:pt>
    <dgm:pt modelId="{00FC1841-EBE5-4A0F-B55B-2B7C57776B9B}" type="parTrans" cxnId="{14375E2C-D6C5-479B-8407-A7D83D76E72A}">
      <dgm:prSet/>
      <dgm:spPr/>
      <dgm:t>
        <a:bodyPr/>
        <a:lstStyle/>
        <a:p>
          <a:endParaRPr lang="en-US"/>
        </a:p>
      </dgm:t>
    </dgm:pt>
    <dgm:pt modelId="{D9151988-DAC2-4D34-9322-F9B44F78873D}" type="sibTrans" cxnId="{14375E2C-D6C5-479B-8407-A7D83D76E72A}">
      <dgm:prSet/>
      <dgm:spPr/>
      <dgm:t>
        <a:bodyPr/>
        <a:lstStyle/>
        <a:p>
          <a:endParaRPr lang="en-US"/>
        </a:p>
      </dgm:t>
    </dgm:pt>
    <dgm:pt modelId="{902514D4-9367-48BD-AB98-415C361E8095}">
      <dgm:prSet phldrT="[Text]" custT="1"/>
      <dgm:spPr/>
      <dgm:t>
        <a:bodyPr/>
        <a:lstStyle/>
        <a:p>
          <a:r>
            <a:rPr lang="en-US" sz="2800" dirty="0" smtClean="0"/>
            <a:t>Preventative Measures</a:t>
          </a:r>
          <a:endParaRPr lang="en-US" sz="2800" dirty="0"/>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en-US" sz="1800" b="0" i="0" dirty="0" smtClean="0"/>
            <a:t>Conduct a </a:t>
          </a:r>
          <a:r>
            <a:rPr lang="en-US" sz="1800" b="1" i="0" u="sng" dirty="0" smtClean="0"/>
            <a:t>maintenance inspection</a:t>
          </a:r>
          <a:endParaRPr lang="en-US" sz="1800" dirty="0"/>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custT="1"/>
      <dgm:spPr/>
      <dgm:t>
        <a:bodyPr/>
        <a:lstStyle/>
        <a:p>
          <a:r>
            <a:rPr lang="en-US" sz="2800" dirty="0" smtClean="0"/>
            <a:t>Conclusion &amp; Questions</a:t>
          </a:r>
          <a:endParaRPr lang="en-US" sz="2800" dirty="0"/>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en-US" sz="1800" dirty="0" smtClean="0"/>
            <a:t>Conclusions</a:t>
          </a:r>
          <a:endParaRPr lang="en-US" sz="1800" dirty="0"/>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12A28CF0-4E84-404B-BD05-C93E11DD70AF}">
      <dgm:prSet phldrT="[Text]" custT="1"/>
      <dgm:spPr/>
      <dgm:t>
        <a:bodyPr/>
        <a:lstStyle/>
        <a:p>
          <a:r>
            <a:rPr lang="en-US" sz="1800" dirty="0" smtClean="0"/>
            <a:t>Take-</a:t>
          </a:r>
          <a:r>
            <a:rPr lang="en-US" sz="1800" dirty="0" err="1" smtClean="0"/>
            <a:t>Aways</a:t>
          </a:r>
          <a:r>
            <a:rPr lang="en-US" sz="1800" dirty="0" smtClean="0"/>
            <a:t> and Add-ons</a:t>
          </a:r>
          <a:endParaRPr lang="en-US" sz="1800" dirty="0"/>
        </a:p>
      </dgm:t>
    </dgm:pt>
    <dgm:pt modelId="{A8D02A92-D95A-43FA-89EC-C2659BCB74B4}" type="parTrans" cxnId="{297128EE-1E8D-4F19-99A9-24D20B8B8DEE}">
      <dgm:prSet/>
      <dgm:spPr/>
      <dgm:t>
        <a:bodyPr/>
        <a:lstStyle/>
        <a:p>
          <a:endParaRPr lang="en-US"/>
        </a:p>
      </dgm:t>
    </dgm:pt>
    <dgm:pt modelId="{8CF69FEC-4148-4199-8D68-EFD55841612F}" type="sibTrans" cxnId="{297128EE-1E8D-4F19-99A9-24D20B8B8DEE}">
      <dgm:prSet/>
      <dgm:spPr/>
      <dgm:t>
        <a:bodyPr/>
        <a:lstStyle/>
        <a:p>
          <a:endParaRPr lang="en-US"/>
        </a:p>
      </dgm:t>
    </dgm:pt>
    <dgm:pt modelId="{7B4759E5-D090-4169-B095-7F93192E3AD7}">
      <dgm:prSet phldrT="[Text]" custT="1"/>
      <dgm:spPr/>
      <dgm:t>
        <a:bodyPr/>
        <a:lstStyle/>
        <a:p>
          <a:r>
            <a:rPr lang="en-US" sz="1800" dirty="0" smtClean="0"/>
            <a:t>Task description</a:t>
          </a:r>
          <a:endParaRPr lang="en-US" sz="1800" dirty="0"/>
        </a:p>
      </dgm:t>
    </dgm:pt>
    <dgm:pt modelId="{DAE1DC3E-CC13-48D5-A225-19A62ED36208}" type="parTrans" cxnId="{8CEF87E4-4159-499F-BEFD-0ED5C9C21682}">
      <dgm:prSet/>
      <dgm:spPr/>
      <dgm:t>
        <a:bodyPr/>
        <a:lstStyle/>
        <a:p>
          <a:endParaRPr lang="en-US"/>
        </a:p>
      </dgm:t>
    </dgm:pt>
    <dgm:pt modelId="{4995E391-0564-443E-81BB-2C903CC1624C}" type="sibTrans" cxnId="{8CEF87E4-4159-499F-BEFD-0ED5C9C21682}">
      <dgm:prSet/>
      <dgm:spPr/>
      <dgm:t>
        <a:bodyPr/>
        <a:lstStyle/>
        <a:p>
          <a:endParaRPr lang="en-US"/>
        </a:p>
      </dgm:t>
    </dgm:pt>
    <dgm:pt modelId="{44309E65-B301-4A39-BECF-8ECD1A2DFA96}">
      <dgm:prSet phldrT="[Text]" custT="1"/>
      <dgm:spPr/>
      <dgm:t>
        <a:bodyPr/>
        <a:lstStyle/>
        <a:p>
          <a:r>
            <a:rPr lang="en-US" sz="1800" dirty="0" smtClean="0"/>
            <a:t>Hand outs</a:t>
          </a:r>
          <a:endParaRPr lang="en-US" sz="1800" dirty="0"/>
        </a:p>
      </dgm:t>
    </dgm:pt>
    <dgm:pt modelId="{104FA54E-6FA7-45D9-8FE3-477AACDA793B}" type="parTrans" cxnId="{D1BA822B-F3DB-4977-AB92-45496B0DD8CB}">
      <dgm:prSet/>
      <dgm:spPr/>
      <dgm:t>
        <a:bodyPr/>
        <a:lstStyle/>
        <a:p>
          <a:endParaRPr lang="en-US"/>
        </a:p>
      </dgm:t>
    </dgm:pt>
    <dgm:pt modelId="{0D04528E-4EAB-4D87-B0B3-FAB1CCD2B103}" type="sibTrans" cxnId="{D1BA822B-F3DB-4977-AB92-45496B0DD8CB}">
      <dgm:prSet/>
      <dgm:spPr/>
      <dgm:t>
        <a:bodyPr/>
        <a:lstStyle/>
        <a:p>
          <a:endParaRPr lang="en-US"/>
        </a:p>
      </dgm:t>
    </dgm:pt>
    <dgm:pt modelId="{20A8D5FE-120B-4DE9-A7D9-F9D116144B12}">
      <dgm:prSet phldrT="[Text]" custT="1"/>
      <dgm:spPr/>
      <dgm:t>
        <a:bodyPr/>
        <a:lstStyle/>
        <a:p>
          <a:r>
            <a:rPr lang="en-US" sz="1800" b="1" i="0" u="sng" dirty="0" smtClean="0"/>
            <a:t>Know the facts</a:t>
          </a:r>
          <a:r>
            <a:rPr lang="en-US" sz="1800" b="0" i="0" dirty="0" smtClean="0"/>
            <a:t> about your house before an emergency</a:t>
          </a:r>
          <a:endParaRPr lang="en-US" sz="1800" dirty="0"/>
        </a:p>
      </dgm:t>
    </dgm:pt>
    <dgm:pt modelId="{A743A003-D23E-482A-95F4-B0D6EE2E8D18}" type="parTrans" cxnId="{05EA2B51-48CE-4409-B215-B75924BEC006}">
      <dgm:prSet/>
      <dgm:spPr/>
      <dgm:t>
        <a:bodyPr/>
        <a:lstStyle/>
        <a:p>
          <a:endParaRPr lang="en-US"/>
        </a:p>
      </dgm:t>
    </dgm:pt>
    <dgm:pt modelId="{B8F55C89-45C7-498F-BB13-23632B420C1A}" type="sibTrans" cxnId="{05EA2B51-48CE-4409-B215-B75924BEC006}">
      <dgm:prSet/>
      <dgm:spPr/>
      <dgm:t>
        <a:bodyPr/>
        <a:lstStyle/>
        <a:p>
          <a:endParaRPr lang="en-US"/>
        </a:p>
      </dgm:t>
    </dgm:pt>
    <dgm:pt modelId="{1EED677D-6FEF-4284-8045-7C27041A12C8}">
      <dgm:prSet phldrT="[Text]" custT="1"/>
      <dgm:spPr/>
      <dgm:t>
        <a:bodyPr/>
        <a:lstStyle/>
        <a:p>
          <a:r>
            <a:rPr lang="en-US" sz="1800" b="0" i="0" dirty="0" smtClean="0"/>
            <a:t>Seal up the </a:t>
          </a:r>
          <a:r>
            <a:rPr lang="en-US" sz="1800" b="1" i="0" u="sng" dirty="0" smtClean="0"/>
            <a:t>exterior walls</a:t>
          </a:r>
          <a:endParaRPr lang="en-US" sz="1800" dirty="0"/>
        </a:p>
      </dgm:t>
    </dgm:pt>
    <dgm:pt modelId="{7A29A6D2-8AF9-4EC8-8167-E777F8BDB66B}" type="parTrans" cxnId="{CC10CB46-9191-43B7-9957-FF889DA6C83E}">
      <dgm:prSet/>
      <dgm:spPr/>
      <dgm:t>
        <a:bodyPr/>
        <a:lstStyle/>
        <a:p>
          <a:endParaRPr lang="en-US"/>
        </a:p>
      </dgm:t>
    </dgm:pt>
    <dgm:pt modelId="{030FEC76-0787-41B0-8D8E-E4FA8E80ECAB}" type="sibTrans" cxnId="{CC10CB46-9191-43B7-9957-FF889DA6C83E}">
      <dgm:prSet/>
      <dgm:spPr/>
      <dgm:t>
        <a:bodyPr/>
        <a:lstStyle/>
        <a:p>
          <a:endParaRPr lang="en-US"/>
        </a:p>
      </dgm:t>
    </dgm:pt>
    <dgm:pt modelId="{329E983B-3B40-40FA-8015-6B131CED5C97}">
      <dgm:prSet phldrT="[Text]" custT="1"/>
      <dgm:spPr/>
      <dgm:t>
        <a:bodyPr/>
        <a:lstStyle/>
        <a:p>
          <a:r>
            <a:rPr lang="en-US" sz="1800" b="0" i="0" dirty="0" smtClean="0"/>
            <a:t>Clean up your </a:t>
          </a:r>
          <a:r>
            <a:rPr lang="en-US" sz="1800" b="1" i="0" u="sng" dirty="0" smtClean="0"/>
            <a:t>plumbing systems</a:t>
          </a:r>
          <a:endParaRPr lang="en-US" sz="1800" dirty="0"/>
        </a:p>
      </dgm:t>
    </dgm:pt>
    <dgm:pt modelId="{B1F54571-B85F-4E0D-BA39-7655A9354729}" type="parTrans" cxnId="{1FC7DB2B-45EE-4B81-8D5F-0D90BEEC1F58}">
      <dgm:prSet/>
      <dgm:spPr/>
      <dgm:t>
        <a:bodyPr/>
        <a:lstStyle/>
        <a:p>
          <a:endParaRPr lang="en-US"/>
        </a:p>
      </dgm:t>
    </dgm:pt>
    <dgm:pt modelId="{60711A25-410C-4EFF-A4D9-7E6D5143DB4F}" type="sibTrans" cxnId="{1FC7DB2B-45EE-4B81-8D5F-0D90BEEC1F58}">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ScaleX="113750" custScaleY="106997" custLinFactNeighborX="-7968" custLinFactNeighborY="-10005"/>
      <dgm:spPr/>
    </dgm:pt>
    <dgm:pt modelId="{82171282-A646-4576-AB4C-5C8A06136ED3}" type="pres">
      <dgm:prSet presAssocID="{70FEEDF0-9ED0-4D7F-AB97-F24DEA096723}" presName="Child1" presStyleLbl="revTx" presStyleIdx="0" presStyleCnt="6" custScaleX="218851" custScaleY="81764" custLinFactNeighborX="65373" custLinFactNeighborY="-21833">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129016" custLinFactNeighborX="-15074" custLinFactNeighborY="-3722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ScaleX="114138" custScaleY="103450" custLinFactNeighborX="-9598" custLinFactNeighborY="2853"/>
      <dgm:spPr/>
    </dgm:pt>
    <dgm:pt modelId="{47FC99C1-6CDC-4E5F-82DC-8138B26E8725}" type="pres">
      <dgm:prSet presAssocID="{902514D4-9367-48BD-AB98-415C361E8095}" presName="Child2" presStyleLbl="revTx" presStyleIdx="2" presStyleCnt="6" custScaleX="245631" custScaleY="118912" custLinFactNeighborX="63859" custLinFactNeighborY="-8034">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ScaleX="137290" custLinFactNeighborX="10005" custLinFactNeighborY="2918">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ScaleX="122808" custScaleY="120698" custLinFactNeighborX="-3106" custLinFactNeighborY="15653"/>
      <dgm:spPr/>
    </dgm:pt>
    <dgm:pt modelId="{4708EA16-D5C5-4EE2-8A83-5B988D03B274}" type="pres">
      <dgm:prSet presAssocID="{42DDB17B-32B6-4380-AEA0-A9CDCE0F4C58}" presName="Child3" presStyleLbl="revTx" presStyleIdx="4" presStyleCnt="6" custScaleX="184176" custLinFactNeighborX="52444" custLinFactNeighborY="30937">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ScaleX="134635" custLinFactNeighborX="28" custLinFactNeighborY="31757">
        <dgm:presLayoutVars>
          <dgm:chMax val="1"/>
          <dgm:chPref val="1"/>
          <dgm:bulletEnabled val="1"/>
        </dgm:presLayoutVars>
      </dgm:prSet>
      <dgm:spPr/>
      <dgm:t>
        <a:bodyPr/>
        <a:lstStyle/>
        <a:p>
          <a:endParaRPr lang="en-US"/>
        </a:p>
      </dgm:t>
    </dgm:pt>
  </dgm:ptLst>
  <dgm:cxnLst>
    <dgm:cxn modelId="{8C48959B-0231-43A3-94C2-6B11A53FB518}" type="presOf" srcId="{1EED677D-6FEF-4284-8045-7C27041A12C8}" destId="{47FC99C1-6CDC-4E5F-82DC-8138B26E8725}" srcOrd="0" destOrd="3" presId="urn:microsoft.com/office/officeart/2009/layout/CircleArrowProcess"/>
    <dgm:cxn modelId="{21EFD43D-4327-44DA-9B9E-C6C681F1369C}"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1" destOrd="0" parTransId="{7E0E6D07-FB18-4817-BC96-566987AEC0E5}" sibTransId="{B6560097-BCA9-4F02-8ED2-12737AEC23F1}"/>
    <dgm:cxn modelId="{1FC7DB2B-45EE-4B81-8D5F-0D90BEEC1F58}" srcId="{902514D4-9367-48BD-AB98-415C361E8095}" destId="{329E983B-3B40-40FA-8015-6B131CED5C97}" srcOrd="2" destOrd="0" parTransId="{B1F54571-B85F-4E0D-BA39-7655A9354729}" sibTransId="{60711A25-410C-4EFF-A4D9-7E6D5143DB4F}"/>
    <dgm:cxn modelId="{716BD3C1-0FA4-44F0-91E6-F8B446A67E49}" type="presOf" srcId="{BCC44E0D-2E84-42AD-BFBC-B1DB0B59B688}" destId="{47FC99C1-6CDC-4E5F-82DC-8138B26E8725}" srcOrd="0" destOrd="1" presId="urn:microsoft.com/office/officeart/2009/layout/CircleArrowProcess"/>
    <dgm:cxn modelId="{B1B58798-C1C1-46A1-A264-205A7A66E525}" type="presOf" srcId="{20A8D5FE-120B-4DE9-A7D9-F9D116144B12}" destId="{47FC99C1-6CDC-4E5F-82DC-8138B26E8725}" srcOrd="0" destOrd="0" presId="urn:microsoft.com/office/officeart/2009/layout/CircleArrowProcess"/>
    <dgm:cxn modelId="{B01C33A7-8A0C-4A88-A482-547561053F08}" type="presOf" srcId="{70FEEDF0-9ED0-4D7F-AB97-F24DEA096723}" destId="{2B9101F4-B5D1-4AB7-BC83-753D06A88415}"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103B6B91-8CC9-4D40-B800-3DD59F11CB88}" srcId="{9EFDE1E0-36B2-42FD-8BC1-DEC0FAC5CDC6}" destId="{42DDB17B-32B6-4380-AEA0-A9CDCE0F4C58}" srcOrd="2" destOrd="0" parTransId="{0542F929-D3C4-4E9C-A3C8-6EF7FF18FFBD}" sibTransId="{B503D57E-B88B-42C1-9990-439FB88B1A35}"/>
    <dgm:cxn modelId="{D4832E6C-B0D8-4150-A734-7BB23FA4256C}" type="presOf" srcId="{44309E65-B301-4A39-BECF-8ECD1A2DFA96}" destId="{82171282-A646-4576-AB4C-5C8A06136ED3}" srcOrd="0" destOrd="2" presId="urn:microsoft.com/office/officeart/2009/layout/CircleArrowProcess"/>
    <dgm:cxn modelId="{08A1E01B-B7BD-45E6-B736-DFCFED367A8B}" type="presOf" srcId="{12A28CF0-4E84-404B-BD05-C93E11DD70AF}" destId="{4708EA16-D5C5-4EE2-8A83-5B988D03B274}" srcOrd="0" destOrd="1" presId="urn:microsoft.com/office/officeart/2009/layout/CircleArrowProcess"/>
    <dgm:cxn modelId="{3064ED05-7C34-49F7-BF9D-60BA36B6C51D}" type="presOf" srcId="{9EFDE1E0-36B2-42FD-8BC1-DEC0FAC5CDC6}" destId="{0746AFD6-81AF-4A03-965B-E5FD2AC99902}" srcOrd="0" destOrd="0" presId="urn:microsoft.com/office/officeart/2009/layout/CircleArrowProcess"/>
    <dgm:cxn modelId="{46D216A0-75AA-4402-81C0-DBE5F98283B5}" type="presOf" srcId="{329E983B-3B40-40FA-8015-6B131CED5C97}" destId="{47FC99C1-6CDC-4E5F-82DC-8138B26E8725}" srcOrd="0" destOrd="2" presId="urn:microsoft.com/office/officeart/2009/layout/CircleArrowProcess"/>
    <dgm:cxn modelId="{C9004133-AF49-44B6-88B8-57CEDE8D6FE3}" type="presOf" srcId="{902514D4-9367-48BD-AB98-415C361E8095}" destId="{4E0AE086-AABF-4A0E-98D0-5626D79C154F}" srcOrd="0" destOrd="0" presId="urn:microsoft.com/office/officeart/2009/layout/CircleArrowProcess"/>
    <dgm:cxn modelId="{9899A139-F359-4E6E-BE42-CED9B92A034E}" type="presOf" srcId="{2A852870-B74D-459C-8F84-EFB9808C8E9B}" destId="{82171282-A646-4576-AB4C-5C8A06136ED3}" srcOrd="0" destOrd="1" presId="urn:microsoft.com/office/officeart/2009/layout/CircleArrowProcess"/>
    <dgm:cxn modelId="{1B293EFC-EB57-4EFF-B746-5E727D2F34A8}" type="presOf" srcId="{8DC3B0AC-5266-485C-BEE0-5EA316ED6351}" destId="{4708EA16-D5C5-4EE2-8A83-5B988D03B274}" srcOrd="0" destOrd="0" presId="urn:microsoft.com/office/officeart/2009/layout/CircleArrowProcess"/>
    <dgm:cxn modelId="{CC10CB46-9191-43B7-9957-FF889DA6C83E}" srcId="{902514D4-9367-48BD-AB98-415C361E8095}" destId="{1EED677D-6FEF-4284-8045-7C27041A12C8}" srcOrd="3" destOrd="0" parTransId="{7A29A6D2-8AF9-4EC8-8167-E777F8BDB66B}" sibTransId="{030FEC76-0787-41B0-8D8E-E4FA8E80ECAB}"/>
    <dgm:cxn modelId="{84A39D74-ACD5-4AD1-8DF9-A4C64E2726E0}" type="presOf" srcId="{42DDB17B-32B6-4380-AEA0-A9CDCE0F4C58}" destId="{6AED50E6-1C35-4B77-9E90-501897F8F6D8}" srcOrd="0" destOrd="0" presId="urn:microsoft.com/office/officeart/2009/layout/CircleArrowProcess"/>
    <dgm:cxn modelId="{8CEF87E4-4159-499F-BEFD-0ED5C9C21682}" srcId="{42DDB17B-32B6-4380-AEA0-A9CDCE0F4C58}" destId="{7B4759E5-D090-4169-B095-7F93192E3AD7}" srcOrd="2" destOrd="0" parTransId="{DAE1DC3E-CC13-48D5-A225-19A62ED36208}" sibTransId="{4995E391-0564-443E-81BB-2C903CC1624C}"/>
    <dgm:cxn modelId="{26755254-41E9-4B8D-9575-AED9C008015C}" srcId="{9EFDE1E0-36B2-42FD-8BC1-DEC0FAC5CDC6}" destId="{70FEEDF0-9ED0-4D7F-AB97-F24DEA096723}" srcOrd="0" destOrd="0" parTransId="{6A0DD80F-58E3-4F5A-8C14-0C7F080FC469}" sibTransId="{5AEE57B6-452E-4D6B-9FEC-128B713CC6B5}"/>
    <dgm:cxn modelId="{D1BA822B-F3DB-4977-AB92-45496B0DD8CB}" srcId="{70FEEDF0-9ED0-4D7F-AB97-F24DEA096723}" destId="{44309E65-B301-4A39-BECF-8ECD1A2DFA96}" srcOrd="2" destOrd="0" parTransId="{104FA54E-6FA7-45D9-8FE3-477AACDA793B}" sibTransId="{0D04528E-4EAB-4D87-B0B3-FAB1CCD2B103}"/>
    <dgm:cxn modelId="{297128EE-1E8D-4F19-99A9-24D20B8B8DEE}" srcId="{42DDB17B-32B6-4380-AEA0-A9CDCE0F4C58}" destId="{12A28CF0-4E84-404B-BD05-C93E11DD70AF}" srcOrd="1" destOrd="0" parTransId="{A8D02A92-D95A-43FA-89EC-C2659BCB74B4}" sibTransId="{8CF69FEC-4148-4199-8D68-EFD55841612F}"/>
    <dgm:cxn modelId="{05EA2B51-48CE-4409-B215-B75924BEC006}" srcId="{902514D4-9367-48BD-AB98-415C361E8095}" destId="{20A8D5FE-120B-4DE9-A7D9-F9D116144B12}" srcOrd="0" destOrd="0" parTransId="{A743A003-D23E-482A-95F4-B0D6EE2E8D18}" sibTransId="{B8F55C89-45C7-498F-BB13-23632B420C1A}"/>
    <dgm:cxn modelId="{212F9BCB-0BE8-4984-85D4-24CD92875557}" type="presOf" srcId="{7B4759E5-D090-4169-B095-7F93192E3AD7}" destId="{4708EA16-D5C5-4EE2-8A83-5B988D03B274}" srcOrd="0" destOrd="2"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14375E2C-D6C5-479B-8407-A7D83D76E72A}" srcId="{70FEEDF0-9ED0-4D7F-AB97-F24DEA096723}" destId="{2A852870-B74D-459C-8F84-EFB9808C8E9B}" srcOrd="1" destOrd="0" parTransId="{00FC1841-EBE5-4A0F-B55B-2B7C57776B9B}" sibTransId="{D9151988-DAC2-4D34-9322-F9B44F78873D}"/>
    <dgm:cxn modelId="{EE2D7EB0-2491-4620-9484-128EFCB0CCFB}" srcId="{70FEEDF0-9ED0-4D7F-AB97-F24DEA096723}" destId="{3983B1D4-E9F3-40E6-BD23-7E703B845062}" srcOrd="0" destOrd="0" parTransId="{4F492F41-738A-495A-BD66-62C92425C206}" sibTransId="{C87237CF-A497-41CE-A1FA-5B148B026A29}"/>
    <dgm:cxn modelId="{F80B6E4E-8530-407B-B095-0491343B2370}" type="presParOf" srcId="{0746AFD6-81AF-4A03-965B-E5FD2AC99902}" destId="{B8A5ADE6-C095-47F2-9BD8-3724EF926095}" srcOrd="0" destOrd="0" presId="urn:microsoft.com/office/officeart/2009/layout/CircleArrowProcess"/>
    <dgm:cxn modelId="{F4038CEC-1F82-4468-9968-6BDEB5BCB1D6}" type="presParOf" srcId="{B8A5ADE6-C095-47F2-9BD8-3724EF926095}" destId="{8BB83C97-51F0-45C6-863A-E48679F22BC5}" srcOrd="0" destOrd="0" presId="urn:microsoft.com/office/officeart/2009/layout/CircleArrowProcess"/>
    <dgm:cxn modelId="{55DC85B6-6B38-4AB7-9B24-C2B37206D323}" type="presParOf" srcId="{0746AFD6-81AF-4A03-965B-E5FD2AC99902}" destId="{82171282-A646-4576-AB4C-5C8A06136ED3}" srcOrd="1" destOrd="0" presId="urn:microsoft.com/office/officeart/2009/layout/CircleArrowProcess"/>
    <dgm:cxn modelId="{0845DD23-B2D5-47E4-8AF6-83BE4803B21A}" type="presParOf" srcId="{0746AFD6-81AF-4A03-965B-E5FD2AC99902}" destId="{2B9101F4-B5D1-4AB7-BC83-753D06A88415}" srcOrd="2" destOrd="0" presId="urn:microsoft.com/office/officeart/2009/layout/CircleArrowProcess"/>
    <dgm:cxn modelId="{66DC735F-DB28-4FEE-93F9-5048A090D69D}" type="presParOf" srcId="{0746AFD6-81AF-4A03-965B-E5FD2AC99902}" destId="{49C4C8C0-A665-47B8-AD0B-A80BD66447C9}" srcOrd="3" destOrd="0" presId="urn:microsoft.com/office/officeart/2009/layout/CircleArrowProcess"/>
    <dgm:cxn modelId="{ADACEFE1-C8DE-4AB6-BA9A-19D8325C4383}" type="presParOf" srcId="{49C4C8C0-A665-47B8-AD0B-A80BD66447C9}" destId="{12D2183B-C8C1-4ADD-8BFA-63A0024D79DB}" srcOrd="0" destOrd="0" presId="urn:microsoft.com/office/officeart/2009/layout/CircleArrowProcess"/>
    <dgm:cxn modelId="{838A538F-2E84-46BF-872C-80FD5A39DBA8}" type="presParOf" srcId="{0746AFD6-81AF-4A03-965B-E5FD2AC99902}" destId="{47FC99C1-6CDC-4E5F-82DC-8138B26E8725}" srcOrd="4" destOrd="0" presId="urn:microsoft.com/office/officeart/2009/layout/CircleArrowProcess"/>
    <dgm:cxn modelId="{303E99D1-4CC8-46C8-A33D-6B8C0A7640B1}" type="presParOf" srcId="{0746AFD6-81AF-4A03-965B-E5FD2AC99902}" destId="{4E0AE086-AABF-4A0E-98D0-5626D79C154F}" srcOrd="5" destOrd="0" presId="urn:microsoft.com/office/officeart/2009/layout/CircleArrowProcess"/>
    <dgm:cxn modelId="{66C1CF45-28B5-44CB-9914-F31D55E6D8F7}" type="presParOf" srcId="{0746AFD6-81AF-4A03-965B-E5FD2AC99902}" destId="{C57F095C-D392-4DF1-8FBB-9D795D0570B7}" srcOrd="6" destOrd="0" presId="urn:microsoft.com/office/officeart/2009/layout/CircleArrowProcess"/>
    <dgm:cxn modelId="{34B40DFA-A669-4C4C-A55C-62901B802886}" type="presParOf" srcId="{C57F095C-D392-4DF1-8FBB-9D795D0570B7}" destId="{339FCDE6-ACB1-4FC6-B770-034DE4C59DA1}" srcOrd="0" destOrd="0" presId="urn:microsoft.com/office/officeart/2009/layout/CircleArrowProcess"/>
    <dgm:cxn modelId="{959CB7DB-2576-45B4-B9B4-C093197DB65B}" type="presParOf" srcId="{0746AFD6-81AF-4A03-965B-E5FD2AC99902}" destId="{4708EA16-D5C5-4EE2-8A83-5B988D03B274}" srcOrd="7" destOrd="0" presId="urn:microsoft.com/office/officeart/2009/layout/CircleArrowProcess"/>
    <dgm:cxn modelId="{95C9BE3F-FA1A-4075-9B50-A143EF2A8060}"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495058" y="-454281"/>
          <a:ext cx="3189092" cy="3000221"/>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4650010" y="617566"/>
          <a:ext cx="3681420" cy="91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Gary’s Background </a:t>
          </a:r>
          <a:endParaRPr lang="en-US" sz="1800" kern="1200" dirty="0"/>
        </a:p>
        <a:p>
          <a:pPr marL="171450" lvl="1" indent="-171450" algn="l" defTabSz="800100">
            <a:lnSpc>
              <a:spcPct val="90000"/>
            </a:lnSpc>
            <a:spcBef>
              <a:spcPct val="0"/>
            </a:spcBef>
            <a:spcAft>
              <a:spcPct val="15000"/>
            </a:spcAft>
            <a:buChar char="••"/>
          </a:pPr>
          <a:r>
            <a:rPr lang="en-US" sz="1800" kern="1200" dirty="0" smtClean="0"/>
            <a:t>Background on Tonight’s Discussion</a:t>
          </a:r>
          <a:endParaRPr lang="en-US" sz="1800" kern="1200" dirty="0"/>
        </a:p>
        <a:p>
          <a:pPr marL="171450" lvl="1" indent="-171450" algn="l" defTabSz="800100">
            <a:lnSpc>
              <a:spcPct val="90000"/>
            </a:lnSpc>
            <a:spcBef>
              <a:spcPct val="0"/>
            </a:spcBef>
            <a:spcAft>
              <a:spcPct val="15000"/>
            </a:spcAft>
            <a:buChar char="••"/>
          </a:pPr>
          <a:r>
            <a:rPr lang="en-US" sz="1800" kern="1200" dirty="0" smtClean="0"/>
            <a:t>Hand outs</a:t>
          </a:r>
          <a:endParaRPr lang="en-US" sz="1800" kern="1200" dirty="0"/>
        </a:p>
      </dsp:txBody>
      <dsp:txXfrm>
        <a:off x="4650010" y="617566"/>
        <a:ext cx="3681420" cy="917263"/>
      </dsp:txXfrm>
    </dsp:sp>
    <dsp:sp modelId="{2B9101F4-B5D1-4AB7-BC83-753D06A88415}">
      <dsp:nvSpPr>
        <dsp:cNvPr id="0" name=""/>
        <dsp:cNvSpPr/>
      </dsp:nvSpPr>
      <dsp:spPr>
        <a:xfrm>
          <a:off x="2070024" y="646794"/>
          <a:ext cx="2009946"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Background</a:t>
          </a:r>
          <a:endParaRPr lang="en-US" sz="2800" kern="1200" dirty="0"/>
        </a:p>
      </dsp:txBody>
      <dsp:txXfrm>
        <a:off x="2070024" y="646794"/>
        <a:ext cx="2009946" cy="778766"/>
      </dsp:txXfrm>
    </dsp:sp>
    <dsp:sp modelId="{12D2183B-C8C1-4ADD-8BFA-63A0024D79DB}">
      <dsp:nvSpPr>
        <dsp:cNvPr id="0" name=""/>
        <dsp:cNvSpPr/>
      </dsp:nvSpPr>
      <dsp:spPr>
        <a:xfrm>
          <a:off x="665231" y="1567109"/>
          <a:ext cx="3199969" cy="2900762"/>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3785442" y="2184437"/>
          <a:ext cx="4131902" cy="133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i="0" u="sng" kern="1200" dirty="0" smtClean="0"/>
            <a:t>Know the facts</a:t>
          </a:r>
          <a:r>
            <a:rPr lang="en-US" sz="1800" b="0" i="0" kern="1200" dirty="0" smtClean="0"/>
            <a:t> about your house before an emergency</a:t>
          </a:r>
          <a:endParaRPr lang="en-US" sz="1800" kern="1200" dirty="0"/>
        </a:p>
        <a:p>
          <a:pPr marL="171450" lvl="1" indent="-171450" algn="l" defTabSz="800100">
            <a:lnSpc>
              <a:spcPct val="90000"/>
            </a:lnSpc>
            <a:spcBef>
              <a:spcPct val="0"/>
            </a:spcBef>
            <a:spcAft>
              <a:spcPct val="15000"/>
            </a:spcAft>
            <a:buChar char="••"/>
          </a:pPr>
          <a:r>
            <a:rPr lang="en-US" sz="1800" b="0" i="0" kern="1200" dirty="0" smtClean="0"/>
            <a:t>Conduct a </a:t>
          </a:r>
          <a:r>
            <a:rPr lang="en-US" sz="1800" b="1" i="0" u="sng" kern="1200" dirty="0" smtClean="0"/>
            <a:t>maintenance inspection</a:t>
          </a:r>
          <a:endParaRPr lang="en-US" sz="1800" kern="1200" dirty="0"/>
        </a:p>
        <a:p>
          <a:pPr marL="171450" lvl="1" indent="-171450" algn="l" defTabSz="800100">
            <a:lnSpc>
              <a:spcPct val="90000"/>
            </a:lnSpc>
            <a:spcBef>
              <a:spcPct val="0"/>
            </a:spcBef>
            <a:spcAft>
              <a:spcPct val="15000"/>
            </a:spcAft>
            <a:buChar char="••"/>
          </a:pPr>
          <a:r>
            <a:rPr lang="en-US" sz="1800" b="0" i="0" kern="1200" dirty="0" smtClean="0"/>
            <a:t>Clean up your </a:t>
          </a:r>
          <a:r>
            <a:rPr lang="en-US" sz="1800" b="1" i="0" u="sng" kern="1200" dirty="0" smtClean="0"/>
            <a:t>plumbing systems</a:t>
          </a:r>
          <a:endParaRPr lang="en-US" sz="1800" kern="1200" dirty="0"/>
        </a:p>
        <a:p>
          <a:pPr marL="171450" lvl="1" indent="-171450" algn="l" defTabSz="800100">
            <a:lnSpc>
              <a:spcPct val="90000"/>
            </a:lnSpc>
            <a:spcBef>
              <a:spcPct val="0"/>
            </a:spcBef>
            <a:spcAft>
              <a:spcPct val="15000"/>
            </a:spcAft>
            <a:buChar char="••"/>
          </a:pPr>
          <a:r>
            <a:rPr lang="en-US" sz="1800" b="0" i="0" kern="1200" dirty="0" smtClean="0"/>
            <a:t>Seal up the </a:t>
          </a:r>
          <a:r>
            <a:rPr lang="en-US" sz="1800" b="1" i="0" u="sng" kern="1200" dirty="0" smtClean="0"/>
            <a:t>exterior walls</a:t>
          </a:r>
          <a:endParaRPr lang="en-US" sz="1800" kern="1200" dirty="0"/>
        </a:p>
      </dsp:txBody>
      <dsp:txXfrm>
        <a:off x="3785442" y="2184437"/>
        <a:ext cx="4131902" cy="1334005"/>
      </dsp:txXfrm>
    </dsp:sp>
    <dsp:sp modelId="{4E0AE086-AABF-4A0E-98D0-5626D79C154F}">
      <dsp:nvSpPr>
        <dsp:cNvPr id="0" name=""/>
        <dsp:cNvSpPr/>
      </dsp:nvSpPr>
      <dsp:spPr>
        <a:xfrm>
          <a:off x="1620750" y="2579861"/>
          <a:ext cx="213884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Preventative Measures</a:t>
          </a:r>
          <a:endParaRPr lang="en-US" sz="2800" kern="1200" dirty="0"/>
        </a:p>
      </dsp:txBody>
      <dsp:txXfrm>
        <a:off x="1620750" y="2579861"/>
        <a:ext cx="2138847" cy="778766"/>
      </dsp:txXfrm>
    </dsp:sp>
    <dsp:sp modelId="{339FCDE6-ACB1-4FC6-B770-034DE4C59DA1}">
      <dsp:nvSpPr>
        <dsp:cNvPr id="0" name=""/>
        <dsp:cNvSpPr/>
      </dsp:nvSpPr>
      <dsp:spPr>
        <a:xfrm>
          <a:off x="1761233" y="3467207"/>
          <a:ext cx="2958106" cy="2908447"/>
        </a:xfrm>
        <a:prstGeom prst="blockArc">
          <a:avLst>
            <a:gd name="adj1" fmla="val 13500000"/>
            <a:gd name="adj2" fmla="val 10800000"/>
            <a:gd name="adj3" fmla="val 1274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hueOff val="0"/>
              <a:satOff val="0"/>
              <a:lumOff val="0"/>
              <a:alphaOff val="0"/>
              <a:tint val="100000"/>
              <a:shade val="100000"/>
              <a:hueMod val="100000"/>
              <a:satMod val="100000"/>
            </a:schemeClr>
          </a:contourClr>
        </a:sp3d>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4889524" y="4347569"/>
          <a:ext cx="309813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Conclusions</a:t>
          </a:r>
          <a:endParaRPr lang="en-US" sz="1800" kern="1200" dirty="0"/>
        </a:p>
        <a:p>
          <a:pPr marL="171450" lvl="1" indent="-171450" algn="l" defTabSz="800100">
            <a:lnSpc>
              <a:spcPct val="90000"/>
            </a:lnSpc>
            <a:spcBef>
              <a:spcPct val="0"/>
            </a:spcBef>
            <a:spcAft>
              <a:spcPct val="15000"/>
            </a:spcAft>
            <a:buChar char="••"/>
          </a:pPr>
          <a:r>
            <a:rPr lang="en-US" sz="1800" kern="1200" dirty="0" smtClean="0"/>
            <a:t>Take-</a:t>
          </a:r>
          <a:r>
            <a:rPr lang="en-US" sz="1800" kern="1200" dirty="0" err="1" smtClean="0"/>
            <a:t>Aways</a:t>
          </a:r>
          <a:r>
            <a:rPr lang="en-US" sz="1800" kern="1200" dirty="0" smtClean="0"/>
            <a:t> and Add-ons</a:t>
          </a:r>
          <a:endParaRPr lang="en-US" sz="1800" kern="1200" dirty="0"/>
        </a:p>
        <a:p>
          <a:pPr marL="171450" lvl="1" indent="-171450" algn="l" defTabSz="800100">
            <a:lnSpc>
              <a:spcPct val="90000"/>
            </a:lnSpc>
            <a:spcBef>
              <a:spcPct val="0"/>
            </a:spcBef>
            <a:spcAft>
              <a:spcPct val="15000"/>
            </a:spcAft>
            <a:buChar char="••"/>
          </a:pPr>
          <a:r>
            <a:rPr lang="en-US" sz="1800" kern="1200" dirty="0" smtClean="0"/>
            <a:t>Task description</a:t>
          </a:r>
          <a:endParaRPr lang="en-US" sz="1800" kern="1200" dirty="0"/>
        </a:p>
      </dsp:txBody>
      <dsp:txXfrm>
        <a:off x="4889524" y="4347569"/>
        <a:ext cx="3098132" cy="1121842"/>
      </dsp:txXfrm>
    </dsp:sp>
    <dsp:sp modelId="{6AED50E6-1C35-4B77-9E90-501897F8F6D8}">
      <dsp:nvSpPr>
        <dsp:cNvPr id="0" name=""/>
        <dsp:cNvSpPr/>
      </dsp:nvSpPr>
      <dsp:spPr>
        <a:xfrm>
          <a:off x="2265215" y="4427219"/>
          <a:ext cx="209748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Conclusion &amp; Questions</a:t>
          </a:r>
          <a:endParaRPr lang="en-US" sz="2800" kern="1200" dirty="0"/>
        </a:p>
      </dsp:txBody>
      <dsp:txXfrm>
        <a:off x="2265215" y="4427219"/>
        <a:ext cx="2097485" cy="7787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FBFCC-0E31-48A0-A880-072F6899D1D6}" type="datetimeFigureOut">
              <a:rPr lang="en-US"/>
              <a:t>3/16/2014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9B13EE-9412-42AB-AD24-C3CFF95C4A24}" type="slidenum">
              <a:rPr/>
              <a:t>‹#›</a:t>
            </a:fld>
            <a:endParaRPr/>
          </a:p>
        </p:txBody>
      </p:sp>
    </p:spTree>
    <p:extLst>
      <p:ext uri="{BB962C8B-B14F-4D97-AF65-F5344CB8AC3E}">
        <p14:creationId xmlns:p14="http://schemas.microsoft.com/office/powerpoint/2010/main" val="71257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F6D1E-3C8D-4917-BE0E-512A8CBFBE38}" type="datetimeFigureOut">
              <a:rPr lang="en-US"/>
              <a:t>3/16/2014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5C6B-3CDA-41FA-BD55-5A736EEBCFD4}" type="slidenum">
              <a:rPr/>
              <a:t>‹#›</a:t>
            </a:fld>
            <a:endParaRPr/>
          </a:p>
        </p:txBody>
      </p:sp>
    </p:spTree>
    <p:extLst>
      <p:ext uri="{BB962C8B-B14F-4D97-AF65-F5344CB8AC3E}">
        <p14:creationId xmlns:p14="http://schemas.microsoft.com/office/powerpoint/2010/main" val="135423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8224893-DBDA-4BFA-9CE1-4BFE7CD0F8CF}" type="datetime1">
              <a:rPr lang="en-US"/>
              <a:t>3/16/2014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3/16/2014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3/16/2014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2D3E9E-A95C-48F2-B4BF-A71542E0BE9A}" type="datetime1">
              <a:rPr lang="en-US"/>
              <a:t>3/16/2014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t>3/16/2014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3/16/2014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3/16/2014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3/16/2014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3/16/2014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t>3/16/2014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t>3/16/2014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3/16/2014</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148" y="4209353"/>
            <a:ext cx="9587841" cy="2429395"/>
          </a:xfrm>
        </p:spPr>
        <p:txBody>
          <a:bodyPr>
            <a:noAutofit/>
          </a:bodyPr>
          <a:lstStyle/>
          <a:p>
            <a:r>
              <a:rPr lang="en-US" sz="3300" dirty="0"/>
              <a:t>Preservation Cafe: </a:t>
            </a:r>
            <a:r>
              <a:rPr lang="en-US" sz="3300" dirty="0" smtClean="0"/>
              <a:t/>
            </a:r>
            <a:br>
              <a:rPr lang="en-US" sz="3300" dirty="0" smtClean="0"/>
            </a:br>
            <a:r>
              <a:rPr lang="en-US" sz="5400" dirty="0" smtClean="0"/>
              <a:t>Money-Saving </a:t>
            </a:r>
            <a:r>
              <a:rPr lang="en-US" sz="5400" dirty="0"/>
              <a:t>Preventative Home Maintenance</a:t>
            </a:r>
            <a:endParaRPr lang="en-US" sz="5400" dirty="0"/>
          </a:p>
        </p:txBody>
      </p:sp>
      <p:sp>
        <p:nvSpPr>
          <p:cNvPr id="6" name="Title 3"/>
          <p:cNvSpPr txBox="1">
            <a:spLocks/>
          </p:cNvSpPr>
          <p:nvPr/>
        </p:nvSpPr>
        <p:spPr>
          <a:xfrm>
            <a:off x="6608618" y="1920930"/>
            <a:ext cx="5306291" cy="2429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dirty="0"/>
          </a:p>
        </p:txBody>
      </p:sp>
      <p:sp>
        <p:nvSpPr>
          <p:cNvPr id="2"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Preservation Cafe: Money-Saving Preventative Home Maintenance</a:t>
            </a:r>
            <a:r>
              <a:rPr kumimoji="0" lang="en-US" sz="9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itle 3"/>
          <p:cNvSpPr txBox="1">
            <a:spLocks/>
          </p:cNvSpPr>
          <p:nvPr/>
        </p:nvSpPr>
        <p:spPr>
          <a:xfrm>
            <a:off x="496008" y="847204"/>
            <a:ext cx="5306291" cy="2429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smtClean="0"/>
              <a:t>Capitol Hill </a:t>
            </a:r>
            <a:br>
              <a:rPr lang="en-US" sz="6000" dirty="0" smtClean="0"/>
            </a:br>
            <a:r>
              <a:rPr lang="en-US" sz="6000" dirty="0" smtClean="0"/>
              <a:t>Restoration </a:t>
            </a:r>
            <a:br>
              <a:rPr lang="en-US" sz="6000" dirty="0" smtClean="0"/>
            </a:br>
            <a:r>
              <a:rPr lang="en-US" sz="6000" dirty="0" smtClean="0"/>
              <a:t>Society</a:t>
            </a:r>
            <a:endParaRPr lang="en-US" sz="6000" dirty="0"/>
          </a:p>
        </p:txBody>
      </p:sp>
      <p:pic>
        <p:nvPicPr>
          <p:cNvPr id="10" name="Picture 9"/>
          <p:cNvPicPr>
            <a:picLocks noChangeAspect="1"/>
          </p:cNvPicPr>
          <p:nvPr/>
        </p:nvPicPr>
        <p:blipFill>
          <a:blip r:embed="rId2"/>
          <a:stretch>
            <a:fillRect/>
          </a:stretch>
        </p:blipFill>
        <p:spPr>
          <a:xfrm>
            <a:off x="4623006" y="847204"/>
            <a:ext cx="7011747" cy="4116682"/>
          </a:xfrm>
          <a:prstGeom prst="rect">
            <a:avLst/>
          </a:prstGeom>
        </p:spPr>
      </p:pic>
    </p:spTree>
    <p:extLst>
      <p:ext uri="{BB962C8B-B14F-4D97-AF65-F5344CB8AC3E}">
        <p14:creationId xmlns:p14="http://schemas.microsoft.com/office/powerpoint/2010/main" val="38610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282" y="99873"/>
            <a:ext cx="4584123" cy="1325562"/>
          </a:xfrm>
        </p:spPr>
        <p:txBody>
          <a:bodyPr/>
          <a:lstStyle/>
          <a:p>
            <a:r>
              <a:rPr lang="en-US" dirty="0" smtClean="0"/>
              <a:t>Concluding Points</a:t>
            </a:r>
            <a:endParaRPr lang="en-US" dirty="0"/>
          </a:p>
        </p:txBody>
      </p:sp>
      <p:sp>
        <p:nvSpPr>
          <p:cNvPr id="3" name="TextBox 2"/>
          <p:cNvSpPr txBox="1"/>
          <p:nvPr/>
        </p:nvSpPr>
        <p:spPr>
          <a:xfrm>
            <a:off x="8263890" y="1459725"/>
            <a:ext cx="3096837" cy="4801314"/>
          </a:xfrm>
          <a:prstGeom prst="rect">
            <a:avLst/>
          </a:prstGeom>
          <a:noFill/>
        </p:spPr>
        <p:txBody>
          <a:bodyPr wrap="square" rtlCol="0">
            <a:spAutoFit/>
          </a:bodyPr>
          <a:lstStyle/>
          <a:p>
            <a:pPr algn="ctr" fontAlgn="base"/>
            <a:r>
              <a:rPr lang="en-US" b="1" dirty="0"/>
              <a:t>THE 1% RULE</a:t>
            </a:r>
            <a:endParaRPr lang="en-US" dirty="0"/>
          </a:p>
          <a:p>
            <a:pPr algn="ctr" fontAlgn="base"/>
            <a:r>
              <a:rPr lang="en-US" dirty="0"/>
              <a:t>When you consider the life cycle of every component of a house, a reasonable annual estimate of the cost of normal maintenance is 1% of the value of the house. One year you may replace the furnace; a few years down the road you may re-surface the roof. Throw in the odd unexpected repair in between and you average 1% per year. It’s incredible but this rule is not far off, both for very expensive and very inexpensive houses.</a:t>
            </a:r>
          </a:p>
          <a:p>
            <a:endParaRPr lang="en-US" dirty="0"/>
          </a:p>
        </p:txBody>
      </p:sp>
      <p:sp>
        <p:nvSpPr>
          <p:cNvPr id="4" name="TextBox 3"/>
          <p:cNvSpPr txBox="1"/>
          <p:nvPr/>
        </p:nvSpPr>
        <p:spPr>
          <a:xfrm>
            <a:off x="582930" y="1425435"/>
            <a:ext cx="3273867" cy="3416320"/>
          </a:xfrm>
          <a:prstGeom prst="rect">
            <a:avLst/>
          </a:prstGeom>
          <a:noFill/>
        </p:spPr>
        <p:txBody>
          <a:bodyPr wrap="square" rtlCol="0">
            <a:spAutoFit/>
          </a:bodyPr>
          <a:lstStyle/>
          <a:p>
            <a:pPr algn="ctr" fontAlgn="base"/>
            <a:r>
              <a:rPr lang="en-US" b="1" dirty="0" smtClean="0"/>
              <a:t>Preventative Maintenance is Cheaper then Reactive Maintenance</a:t>
            </a:r>
            <a:endParaRPr lang="en-US" dirty="0"/>
          </a:p>
          <a:p>
            <a:pPr algn="ctr" fontAlgn="base"/>
            <a:r>
              <a:rPr lang="en-US" dirty="0" smtClean="0"/>
              <a:t>There is a right time and a wrong time to invest in a fix up.  Too early can be just as much of a waste as too late, optimality is the goal.  Education is a lot cheaper than reactive repairs and inspections along the way keep a check on things before its get out of hand.</a:t>
            </a:r>
            <a:endParaRPr lang="en-US" dirty="0"/>
          </a:p>
        </p:txBody>
      </p:sp>
      <p:sp>
        <p:nvSpPr>
          <p:cNvPr id="5" name="TextBox 4"/>
          <p:cNvSpPr txBox="1"/>
          <p:nvPr/>
        </p:nvSpPr>
        <p:spPr>
          <a:xfrm>
            <a:off x="4481608" y="1543050"/>
            <a:ext cx="3157471" cy="3139321"/>
          </a:xfrm>
          <a:prstGeom prst="rect">
            <a:avLst/>
          </a:prstGeom>
          <a:noFill/>
        </p:spPr>
        <p:txBody>
          <a:bodyPr wrap="square" rtlCol="0">
            <a:spAutoFit/>
          </a:bodyPr>
          <a:lstStyle/>
          <a:p>
            <a:pPr algn="ctr" fontAlgn="base"/>
            <a:r>
              <a:rPr lang="en-US" b="1" dirty="0" smtClean="0"/>
              <a:t>A DIY Approach goes a long way, but sometimes a pro is worth the cost.</a:t>
            </a:r>
            <a:endParaRPr lang="en-US" dirty="0" smtClean="0"/>
          </a:p>
          <a:p>
            <a:pPr algn="ctr" fontAlgn="base"/>
            <a:r>
              <a:rPr lang="en-US" dirty="0" smtClean="0"/>
              <a:t>With the internet today, there is almost unlimited info out there so your time and patience are the only limits to the possible extent of DIY solutions.  But it is always good to have a good pro on call when you need him / her.</a:t>
            </a:r>
            <a:endParaRPr lang="en-US" dirty="0"/>
          </a:p>
        </p:txBody>
      </p:sp>
      <p:sp>
        <p:nvSpPr>
          <p:cNvPr id="6" name="Title 1"/>
          <p:cNvSpPr txBox="1">
            <a:spLocks/>
          </p:cNvSpPr>
          <p:nvPr/>
        </p:nvSpPr>
        <p:spPr>
          <a:xfrm>
            <a:off x="377191" y="5341844"/>
            <a:ext cx="7595586"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Thanks to Ebenezer’s and the Cap Hill Restoration Society!!</a:t>
            </a:r>
            <a:endParaRPr lang="en-US" dirty="0"/>
          </a:p>
        </p:txBody>
      </p:sp>
    </p:spTree>
    <p:extLst>
      <p:ext uri="{BB962C8B-B14F-4D97-AF65-F5344CB8AC3E}">
        <p14:creationId xmlns:p14="http://schemas.microsoft.com/office/powerpoint/2010/main" val="254795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374" y="583969"/>
            <a:ext cx="5451763" cy="2304704"/>
          </a:xfrm>
        </p:spPr>
        <p:txBody>
          <a:bodyPr>
            <a:normAutofit/>
          </a:bodyPr>
          <a:lstStyle/>
          <a:p>
            <a:r>
              <a:rPr lang="en-US" dirty="0" smtClean="0"/>
              <a:t>Outline of Tonight’s </a:t>
            </a:r>
            <a:br>
              <a:rPr lang="en-US" dirty="0" smtClean="0"/>
            </a:br>
            <a:r>
              <a:rPr lang="en-US" dirty="0" smtClean="0"/>
              <a:t>Discussion:  </a:t>
            </a:r>
            <a:r>
              <a:rPr lang="en-US" dirty="0"/>
              <a:t/>
            </a:r>
            <a:br>
              <a:rPr lang="en-US" dirty="0"/>
            </a:br>
            <a:r>
              <a:rPr lang="en-US" sz="2400" dirty="0"/>
              <a:t>Preservation Cafe: </a:t>
            </a:r>
            <a:br>
              <a:rPr lang="en-US" sz="2400" dirty="0"/>
            </a:br>
            <a:r>
              <a:rPr lang="en-US" sz="2400" dirty="0"/>
              <a:t>Money-Saving Preventative Home Maintenance</a:t>
            </a:r>
            <a:endParaRPr lang="en-US" sz="2400" dirty="0"/>
          </a:p>
        </p:txBody>
      </p:sp>
      <p:graphicFrame>
        <p:nvGraphicFramePr>
          <p:cNvPr id="5" name="Diagram 4" descr="Circle Arrow Process" title="SmartArt"/>
          <p:cNvGraphicFramePr/>
          <p:nvPr>
            <p:extLst>
              <p:ext uri="{D42A27DB-BD31-4B8C-83A1-F6EECF244321}">
                <p14:modId xmlns:p14="http://schemas.microsoft.com/office/powerpoint/2010/main" val="2438080577"/>
              </p:ext>
            </p:extLst>
          </p:nvPr>
        </p:nvGraphicFramePr>
        <p:xfrm>
          <a:off x="3761509" y="347472"/>
          <a:ext cx="8331431" cy="582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37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566" y="254576"/>
            <a:ext cx="6002482" cy="3128704"/>
          </a:xfrm>
        </p:spPr>
        <p:txBody>
          <a:bodyPr>
            <a:normAutofit fontScale="90000"/>
          </a:bodyPr>
          <a:lstStyle/>
          <a:p>
            <a:r>
              <a:rPr lang="en-US" dirty="0" smtClean="0"/>
              <a:t>Gary’s Background</a:t>
            </a:r>
            <a:r>
              <a:rPr lang="en-US" dirty="0"/>
              <a:t/>
            </a:r>
            <a:br>
              <a:rPr lang="en-US" dirty="0"/>
            </a:br>
            <a:r>
              <a:rPr lang="en-US" sz="2400" dirty="0"/>
              <a:t>Preservation Cafe: </a:t>
            </a:r>
            <a:br>
              <a:rPr lang="en-US" sz="2400" dirty="0"/>
            </a:br>
            <a:r>
              <a:rPr lang="en-US" sz="2400" dirty="0"/>
              <a:t>Money-Saving Preventative Home </a:t>
            </a:r>
            <a:r>
              <a:rPr lang="en-US" sz="2400" dirty="0" smtClean="0"/>
              <a:t>Maintenance</a:t>
            </a:r>
            <a:br>
              <a:rPr lang="en-US" sz="2400" dirty="0" smtClean="0"/>
            </a:br>
            <a:r>
              <a:rPr lang="en-US" sz="2400" dirty="0" smtClean="0"/>
              <a:t/>
            </a:r>
            <a:br>
              <a:rPr lang="en-US" sz="2400" dirty="0" smtClean="0"/>
            </a:br>
            <a:r>
              <a:rPr lang="en-US" sz="2400" dirty="0" smtClean="0"/>
              <a:t>Gary has worn a lot of hats in his 17+ years working in the construction business:</a:t>
            </a:r>
            <a:br>
              <a:rPr lang="en-US" sz="2400" dirty="0" smtClean="0"/>
            </a:br>
            <a:r>
              <a:rPr lang="en-US" sz="1300" dirty="0" smtClean="0"/>
              <a:t/>
            </a:r>
            <a:br>
              <a:rPr lang="en-US" sz="1300" dirty="0" smtClean="0"/>
            </a:b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64" y="1041592"/>
            <a:ext cx="4860765" cy="5128105"/>
          </a:xfrm>
          <a:prstGeom prst="rect">
            <a:avLst/>
          </a:prstGeom>
        </p:spPr>
      </p:pic>
      <p:sp>
        <p:nvSpPr>
          <p:cNvPr id="6" name="TextBox 5"/>
          <p:cNvSpPr txBox="1"/>
          <p:nvPr/>
        </p:nvSpPr>
        <p:spPr>
          <a:xfrm>
            <a:off x="582930" y="2730341"/>
            <a:ext cx="3838487" cy="3970318"/>
          </a:xfrm>
          <a:prstGeom prst="rect">
            <a:avLst/>
          </a:prstGeom>
          <a:noFill/>
        </p:spPr>
        <p:txBody>
          <a:bodyPr wrap="none" rtlCol="0">
            <a:spAutoFit/>
          </a:bodyPr>
          <a:lstStyle/>
          <a:p>
            <a:pPr marL="285750" indent="-285750">
              <a:buFont typeface="Arial" panose="020B0604020202020204" pitchFamily="34" charset="0"/>
              <a:buChar char="•"/>
            </a:pPr>
            <a:r>
              <a:rPr lang="en-US" dirty="0" smtClean="0"/>
              <a:t>Laborer</a:t>
            </a:r>
          </a:p>
          <a:p>
            <a:pPr marL="285750" indent="-285750">
              <a:buFont typeface="Arial" panose="020B0604020202020204" pitchFamily="34" charset="0"/>
              <a:buChar char="•"/>
            </a:pPr>
            <a:r>
              <a:rPr lang="en-US" dirty="0" smtClean="0"/>
              <a:t>Carpenter</a:t>
            </a:r>
          </a:p>
          <a:p>
            <a:pPr marL="285750" indent="-285750">
              <a:buFont typeface="Arial" panose="020B0604020202020204" pitchFamily="34" charset="0"/>
              <a:buChar char="•"/>
            </a:pPr>
            <a:r>
              <a:rPr lang="en-US" dirty="0" smtClean="0"/>
              <a:t>Estimator</a:t>
            </a:r>
          </a:p>
          <a:p>
            <a:pPr marL="285750" indent="-285750">
              <a:buFont typeface="Arial" panose="020B0604020202020204" pitchFamily="34" charset="0"/>
              <a:buChar char="•"/>
            </a:pPr>
            <a:r>
              <a:rPr lang="en-US" dirty="0" smtClean="0"/>
              <a:t>Superintendent</a:t>
            </a:r>
          </a:p>
          <a:p>
            <a:pPr marL="285750" indent="-285750">
              <a:buFont typeface="Arial" panose="020B0604020202020204" pitchFamily="34" charset="0"/>
              <a:buChar char="•"/>
            </a:pPr>
            <a:r>
              <a:rPr lang="en-US" dirty="0" smtClean="0"/>
              <a:t>MEP Specialist</a:t>
            </a:r>
          </a:p>
          <a:p>
            <a:pPr marL="285750" indent="-285750">
              <a:buFont typeface="Arial" panose="020B0604020202020204" pitchFamily="34" charset="0"/>
              <a:buChar char="•"/>
            </a:pPr>
            <a:r>
              <a:rPr lang="en-US" dirty="0" smtClean="0"/>
              <a:t>Commercial </a:t>
            </a:r>
            <a:r>
              <a:rPr lang="en-US" dirty="0"/>
              <a:t>High Rise </a:t>
            </a:r>
            <a:r>
              <a:rPr lang="en-US" dirty="0" smtClean="0"/>
              <a:t>Construction</a:t>
            </a:r>
          </a:p>
          <a:p>
            <a:pPr marL="285750" indent="-285750">
              <a:buFont typeface="Arial" panose="020B0604020202020204" pitchFamily="34" charset="0"/>
              <a:buChar char="•"/>
            </a:pPr>
            <a:r>
              <a:rPr lang="en-US" dirty="0" smtClean="0"/>
              <a:t>Residential Construction</a:t>
            </a:r>
          </a:p>
          <a:p>
            <a:pPr marL="285750" indent="-285750">
              <a:buFont typeface="Arial" panose="020B0604020202020204" pitchFamily="34" charset="0"/>
              <a:buChar char="•"/>
            </a:pPr>
            <a:r>
              <a:rPr lang="en-US" dirty="0" smtClean="0"/>
              <a:t>Project Manager</a:t>
            </a:r>
          </a:p>
          <a:p>
            <a:pPr marL="285750" indent="-285750">
              <a:buFont typeface="Arial" panose="020B0604020202020204" pitchFamily="34" charset="0"/>
              <a:buChar char="•"/>
            </a:pPr>
            <a:r>
              <a:rPr lang="en-US" dirty="0" smtClean="0"/>
              <a:t>Quality </a:t>
            </a:r>
            <a:r>
              <a:rPr lang="en-US" dirty="0"/>
              <a:t>Control </a:t>
            </a:r>
            <a:r>
              <a:rPr lang="en-US" dirty="0" smtClean="0"/>
              <a:t>Manager</a:t>
            </a:r>
          </a:p>
          <a:p>
            <a:pPr marL="285750" indent="-285750">
              <a:buFont typeface="Arial" panose="020B0604020202020204" pitchFamily="34" charset="0"/>
              <a:buChar char="•"/>
            </a:pPr>
            <a:r>
              <a:rPr lang="en-US" dirty="0" smtClean="0"/>
              <a:t>Contractor </a:t>
            </a:r>
          </a:p>
          <a:p>
            <a:pPr marL="285750" indent="-285750">
              <a:buFont typeface="Arial" panose="020B0604020202020204" pitchFamily="34" charset="0"/>
              <a:buChar char="•"/>
            </a:pPr>
            <a:r>
              <a:rPr lang="en-US" dirty="0" smtClean="0"/>
              <a:t>Builder</a:t>
            </a:r>
          </a:p>
          <a:p>
            <a:pPr marL="285750" indent="-285750">
              <a:buFont typeface="Arial" panose="020B0604020202020204" pitchFamily="34" charset="0"/>
              <a:buChar char="•"/>
            </a:pPr>
            <a:r>
              <a:rPr lang="en-US" dirty="0" smtClean="0"/>
              <a:t>Inspector</a:t>
            </a:r>
          </a:p>
          <a:p>
            <a:pPr marL="285750" indent="-285750">
              <a:buFont typeface="Arial" panose="020B0604020202020204" pitchFamily="34" charset="0"/>
              <a:buChar char="•"/>
            </a:pPr>
            <a:r>
              <a:rPr lang="en-US" dirty="0" smtClean="0"/>
              <a:t>Consultant</a:t>
            </a:r>
            <a:r>
              <a:rPr lang="en-US" dirty="0"/>
              <a:t/>
            </a:r>
            <a:br>
              <a:rPr lang="en-US" dirty="0"/>
            </a:br>
            <a:endParaRPr lang="en-US" dirty="0"/>
          </a:p>
        </p:txBody>
      </p:sp>
    </p:spTree>
    <p:extLst>
      <p:ext uri="{BB962C8B-B14F-4D97-AF65-F5344CB8AC3E}">
        <p14:creationId xmlns:p14="http://schemas.microsoft.com/office/powerpoint/2010/main" val="2085399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7290" y="0"/>
            <a:ext cx="7630142" cy="5486400"/>
          </a:xfrm>
        </p:spPr>
        <p:txBody>
          <a:bodyPr>
            <a:normAutofit/>
          </a:bodyPr>
          <a:lstStyle/>
          <a:p>
            <a:r>
              <a:rPr lang="en-US" dirty="0"/>
              <a:t>Background </a:t>
            </a:r>
            <a:r>
              <a:rPr lang="en-US" dirty="0" smtClean="0"/>
              <a:t>on Tonight’s Discussion</a:t>
            </a:r>
            <a:r>
              <a:rPr lang="en-US" dirty="0"/>
              <a:t/>
            </a:r>
            <a:br>
              <a:rPr lang="en-US" dirty="0"/>
            </a:br>
            <a:r>
              <a:rPr lang="en-US" sz="2400" dirty="0"/>
              <a:t>Preservation Cafe: </a:t>
            </a:r>
            <a:br>
              <a:rPr lang="en-US" sz="2400" dirty="0"/>
            </a:br>
            <a:r>
              <a:rPr lang="en-US" sz="2400" dirty="0"/>
              <a:t>Money-Saving Preventative Home </a:t>
            </a:r>
            <a:r>
              <a:rPr lang="en-US" sz="2400" dirty="0" smtClean="0"/>
              <a:t>Maintenance</a:t>
            </a:r>
            <a:br>
              <a:rPr lang="en-US" sz="2400" dirty="0" smtClean="0"/>
            </a:br>
            <a:r>
              <a:rPr lang="en-US" sz="2400" dirty="0" smtClean="0"/>
              <a:t/>
            </a:r>
            <a:br>
              <a:rPr lang="en-US" sz="2400" dirty="0" smtClean="0"/>
            </a:br>
            <a:r>
              <a:rPr lang="en-US" sz="2400" dirty="0" smtClean="0"/>
              <a:t>A few important points:</a:t>
            </a:r>
            <a:br>
              <a:rPr lang="en-US" sz="2400" dirty="0" smtClean="0"/>
            </a:br>
            <a:r>
              <a:rPr lang="en-US" sz="2400" dirty="0" smtClean="0"/>
              <a:t/>
            </a:r>
            <a:br>
              <a:rPr lang="en-US" sz="2400" dirty="0" smtClean="0"/>
            </a:br>
            <a:endParaRPr lang="en-US" sz="2400" dirty="0"/>
          </a:p>
        </p:txBody>
      </p:sp>
      <p:sp>
        <p:nvSpPr>
          <p:cNvPr id="6" name="TextBox 5"/>
          <p:cNvSpPr txBox="1"/>
          <p:nvPr/>
        </p:nvSpPr>
        <p:spPr>
          <a:xfrm>
            <a:off x="4013861" y="3746952"/>
            <a:ext cx="7726383"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 is less expensive overall </a:t>
            </a:r>
            <a:r>
              <a:rPr lang="en-US" dirty="0"/>
              <a:t>to maintain a facility in an ongoing </a:t>
            </a:r>
            <a:r>
              <a:rPr lang="en-US" dirty="0" smtClean="0"/>
              <a:t>routine then </a:t>
            </a:r>
            <a:r>
              <a:rPr lang="en-US" dirty="0"/>
              <a:t>all at once</a:t>
            </a:r>
            <a:r>
              <a:rPr lang="en-US" dirty="0" smtClean="0"/>
              <a:t>.  There is a point of optimality.</a:t>
            </a:r>
          </a:p>
          <a:p>
            <a:pPr marL="285750" indent="-285750">
              <a:buFont typeface="Arial" panose="020B0604020202020204" pitchFamily="34" charset="0"/>
              <a:buChar char="•"/>
            </a:pPr>
            <a:r>
              <a:rPr lang="en-US" dirty="0" smtClean="0"/>
              <a:t>DIY vs. Pro: A lot of this can be done by </a:t>
            </a:r>
            <a:r>
              <a:rPr lang="en-US" dirty="0" err="1" smtClean="0"/>
              <a:t>DIY’ers</a:t>
            </a:r>
            <a:r>
              <a:rPr lang="en-US" dirty="0" smtClean="0"/>
              <a:t>, but sometimes its worth it to call a pro.</a:t>
            </a:r>
          </a:p>
          <a:p>
            <a:pPr marL="285750" indent="-285750">
              <a:buFont typeface="Arial" panose="020B0604020202020204" pitchFamily="34" charset="0"/>
              <a:buChar char="•"/>
            </a:pPr>
            <a:r>
              <a:rPr lang="en-US" dirty="0" smtClean="0"/>
              <a:t>Inspecting your house and systems helps you make the best choices for your home.</a:t>
            </a:r>
          </a:p>
          <a:p>
            <a:pPr marL="285750" indent="-285750">
              <a:buFont typeface="Arial" panose="020B0604020202020204" pitchFamily="34" charset="0"/>
              <a:buChar char="•"/>
            </a:pPr>
            <a:r>
              <a:rPr lang="en-US" dirty="0" smtClean="0"/>
              <a:t>Proactively managing the information on your house can save significant time and headaches.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290" y="569378"/>
            <a:ext cx="2986397" cy="5747156"/>
          </a:xfrm>
          <a:prstGeom prst="rect">
            <a:avLst/>
          </a:prstGeom>
        </p:spPr>
      </p:pic>
    </p:spTree>
    <p:extLst>
      <p:ext uri="{BB962C8B-B14F-4D97-AF65-F5344CB8AC3E}">
        <p14:creationId xmlns:p14="http://schemas.microsoft.com/office/powerpoint/2010/main" val="4111707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01" y="173931"/>
            <a:ext cx="10515600" cy="1325562"/>
          </a:xfrm>
        </p:spPr>
        <p:txBody>
          <a:bodyPr/>
          <a:lstStyle/>
          <a:p>
            <a:r>
              <a:rPr lang="en-US" dirty="0" smtClean="0"/>
              <a:t>Tonight’s hand outs:</a:t>
            </a:r>
            <a:endParaRPr lang="en-US" dirty="0"/>
          </a:p>
        </p:txBody>
      </p:sp>
      <p:sp>
        <p:nvSpPr>
          <p:cNvPr id="3" name="TextBox 2"/>
          <p:cNvSpPr txBox="1"/>
          <p:nvPr/>
        </p:nvSpPr>
        <p:spPr>
          <a:xfrm>
            <a:off x="1208314" y="1133539"/>
            <a:ext cx="5464958" cy="2092881"/>
          </a:xfrm>
          <a:prstGeom prst="rect">
            <a:avLst/>
          </a:prstGeom>
          <a:noFill/>
        </p:spPr>
        <p:txBody>
          <a:bodyPr wrap="none" rtlCol="0">
            <a:spAutoFit/>
          </a:bodyPr>
          <a:lstStyle/>
          <a:p>
            <a:pPr marL="285750" indent="-285750">
              <a:buFont typeface="Arial" panose="020B0604020202020204" pitchFamily="34" charset="0"/>
              <a:buChar char="•"/>
            </a:pPr>
            <a:r>
              <a:rPr lang="en-US" sz="2800" dirty="0" smtClean="0"/>
              <a:t>Seasonal inspection checklist</a:t>
            </a:r>
          </a:p>
          <a:p>
            <a:pPr marL="285750" indent="-285750">
              <a:buFont typeface="Arial" panose="020B0604020202020204" pitchFamily="34" charset="0"/>
              <a:buChar char="•"/>
            </a:pPr>
            <a:r>
              <a:rPr lang="en-US" sz="2800" dirty="0" smtClean="0"/>
              <a:t>Fed DOT Degradation Curve</a:t>
            </a:r>
          </a:p>
          <a:p>
            <a:pPr marL="285750" indent="-285750">
              <a:buFont typeface="Arial" panose="020B0604020202020204" pitchFamily="34" charset="0"/>
              <a:buChar char="•"/>
            </a:pPr>
            <a:r>
              <a:rPr lang="en-US" sz="2800" dirty="0" smtClean="0"/>
              <a:t>DIY versus Pro decision flow chart</a:t>
            </a:r>
          </a:p>
          <a:p>
            <a:pPr marL="285750" indent="-285750">
              <a:buFont typeface="Arial" panose="020B0604020202020204" pitchFamily="34" charset="0"/>
              <a:buChar char="•"/>
            </a:pPr>
            <a:endParaRPr lang="en-US" sz="2800" dirty="0" smtClean="0"/>
          </a:p>
          <a:p>
            <a:endParaRPr lang="en-US" dirty="0"/>
          </a:p>
        </p:txBody>
      </p:sp>
      <p:pic>
        <p:nvPicPr>
          <p:cNvPr id="4" name="Picture 3"/>
          <p:cNvPicPr>
            <a:picLocks noChangeAspect="1"/>
          </p:cNvPicPr>
          <p:nvPr/>
        </p:nvPicPr>
        <p:blipFill>
          <a:blip r:embed="rId2"/>
          <a:stretch>
            <a:fillRect/>
          </a:stretch>
        </p:blipFill>
        <p:spPr>
          <a:xfrm>
            <a:off x="346301" y="2841536"/>
            <a:ext cx="5597299" cy="3628658"/>
          </a:xfrm>
          <a:prstGeom prst="rect">
            <a:avLst/>
          </a:prstGeom>
          <a:effectLst>
            <a:outerShdw blurRad="50800" dist="50800" dir="11400000" algn="ctr" rotWithShape="0">
              <a:srgbClr val="000000">
                <a:alpha val="6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096" y="3427539"/>
            <a:ext cx="4093274" cy="2841536"/>
          </a:xfrm>
          <a:prstGeom prst="rect">
            <a:avLst/>
          </a:prstGeom>
          <a:effectLst>
            <a:outerShdw blurRad="50800" dist="63500" dir="11400000" algn="ctr" rotWithShape="0">
              <a:srgbClr val="000000">
                <a:alpha val="60000"/>
              </a:srgbClr>
            </a:outerShdw>
          </a:effectLst>
        </p:spPr>
      </p:pic>
      <p:pic>
        <p:nvPicPr>
          <p:cNvPr id="6" name="Picture 2" descr="diy-infographic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7019" y="2841536"/>
            <a:ext cx="3064430" cy="3677316"/>
          </a:xfrm>
          <a:prstGeom prst="rect">
            <a:avLst/>
          </a:prstGeom>
          <a:noFill/>
          <a:effectLst>
            <a:outerShdw blurRad="50800" dist="50800" dir="11400000" algn="ctr" rotWithShape="0">
              <a:srgbClr val="000000">
                <a:alpha val="6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6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13722"/>
            <a:ext cx="10515600" cy="1325562"/>
          </a:xfrm>
        </p:spPr>
        <p:txBody>
          <a:bodyPr>
            <a:normAutofit fontScale="90000"/>
          </a:bodyPr>
          <a:lstStyle/>
          <a:p>
            <a:pPr algn="r"/>
            <a:r>
              <a:rPr lang="en-US" dirty="0" smtClean="0"/>
              <a:t>Know the facts on your home</a:t>
            </a:r>
            <a:br>
              <a:rPr lang="en-US" dirty="0" smtClean="0"/>
            </a:br>
            <a:r>
              <a:rPr lang="en-US" sz="2400" dirty="0"/>
              <a:t>Preservation Cafe: </a:t>
            </a:r>
            <a:r>
              <a:rPr lang="en-US" sz="2400" dirty="0" smtClean="0"/>
              <a:t>Money-Saving </a:t>
            </a:r>
            <a:r>
              <a:rPr lang="en-US" sz="2400" dirty="0"/>
              <a:t>Preventative </a:t>
            </a:r>
            <a:r>
              <a:rPr lang="en-US" sz="2400" dirty="0" smtClean="0"/>
              <a:t/>
            </a:r>
            <a:br>
              <a:rPr lang="en-US" sz="2400" dirty="0" smtClean="0"/>
            </a:br>
            <a:r>
              <a:rPr lang="en-US" sz="2400" dirty="0" smtClean="0"/>
              <a:t>Home </a:t>
            </a:r>
            <a:r>
              <a:rPr lang="en-US" sz="2400" dirty="0"/>
              <a:t>Maintenance</a:t>
            </a:r>
          </a:p>
        </p:txBody>
      </p:sp>
      <p:sp>
        <p:nvSpPr>
          <p:cNvPr id="5" name="TextBox 4"/>
          <p:cNvSpPr txBox="1"/>
          <p:nvPr/>
        </p:nvSpPr>
        <p:spPr>
          <a:xfrm>
            <a:off x="3735808" y="1449741"/>
            <a:ext cx="5789192"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Know the facts </a:t>
            </a:r>
            <a:r>
              <a:rPr lang="en-US" dirty="0" smtClean="0"/>
              <a:t>about </a:t>
            </a:r>
            <a:r>
              <a:rPr lang="en-US" dirty="0"/>
              <a:t>your house before an emergency </a:t>
            </a:r>
            <a:r>
              <a:rPr lang="en-US" dirty="0" smtClean="0"/>
              <a:t>happens. </a:t>
            </a:r>
            <a:r>
              <a:rPr lang="en-US" dirty="0"/>
              <a:t> </a:t>
            </a:r>
            <a:r>
              <a:rPr lang="en-US" dirty="0" smtClean="0"/>
              <a:t>Make sure you know the locations of:</a:t>
            </a:r>
          </a:p>
          <a:p>
            <a:pPr marL="742950" lvl="1" indent="-285750" algn="just">
              <a:buFont typeface="Arial" panose="020B0604020202020204" pitchFamily="34" charset="0"/>
              <a:buChar char="•"/>
            </a:pPr>
            <a:r>
              <a:rPr lang="en-US" dirty="0"/>
              <a:t>M</a:t>
            </a:r>
            <a:r>
              <a:rPr lang="en-US" dirty="0" smtClean="0"/>
              <a:t>ain </a:t>
            </a:r>
            <a:r>
              <a:rPr lang="en-US" dirty="0"/>
              <a:t>water shut off valve </a:t>
            </a:r>
            <a:endParaRPr lang="en-US" dirty="0" smtClean="0"/>
          </a:p>
          <a:p>
            <a:pPr marL="742950" lvl="1" indent="-285750" algn="just">
              <a:buFont typeface="Arial" panose="020B0604020202020204" pitchFamily="34" charset="0"/>
              <a:buChar char="•"/>
            </a:pPr>
            <a:r>
              <a:rPr lang="en-US" dirty="0"/>
              <a:t>G</a:t>
            </a:r>
            <a:r>
              <a:rPr lang="en-US" dirty="0" smtClean="0"/>
              <a:t>as main</a:t>
            </a:r>
          </a:p>
          <a:p>
            <a:pPr marL="742950" lvl="1" indent="-285750" algn="just">
              <a:buFont typeface="Arial" panose="020B0604020202020204" pitchFamily="34" charset="0"/>
              <a:buChar char="•"/>
            </a:pPr>
            <a:r>
              <a:rPr lang="en-US" dirty="0"/>
              <a:t>C</a:t>
            </a:r>
            <a:r>
              <a:rPr lang="en-US" dirty="0" smtClean="0"/>
              <a:t>lean outs</a:t>
            </a:r>
          </a:p>
          <a:p>
            <a:pPr marL="742950" lvl="1" indent="-285750" algn="just">
              <a:buFont typeface="Arial" panose="020B0604020202020204" pitchFamily="34" charset="0"/>
              <a:buChar char="•"/>
            </a:pPr>
            <a:r>
              <a:rPr lang="en-US" dirty="0"/>
              <a:t>E</a:t>
            </a:r>
            <a:r>
              <a:rPr lang="en-US" dirty="0" smtClean="0"/>
              <a:t>lectrical distribution panels</a:t>
            </a:r>
          </a:p>
          <a:p>
            <a:pPr algn="just"/>
            <a:endParaRPr lang="en-US" dirty="0"/>
          </a:p>
          <a:p>
            <a:pPr marL="285750" indent="-285750" algn="just">
              <a:buFont typeface="Arial" panose="020B0604020202020204" pitchFamily="34" charset="0"/>
              <a:buChar char="•"/>
            </a:pPr>
            <a:r>
              <a:rPr lang="en-US" dirty="0" smtClean="0"/>
              <a:t>Keep and Maintain a House File that Includes</a:t>
            </a:r>
          </a:p>
          <a:p>
            <a:pPr marL="742950" lvl="1" indent="-285750">
              <a:buFont typeface="Arial" panose="020B0604020202020204" pitchFamily="34" charset="0"/>
              <a:buChar char="•"/>
            </a:pPr>
            <a:r>
              <a:rPr lang="en-US" dirty="0"/>
              <a:t>A</a:t>
            </a:r>
            <a:r>
              <a:rPr lang="en-US" dirty="0" smtClean="0"/>
              <a:t>ppliance serial and model numbers </a:t>
            </a:r>
          </a:p>
          <a:p>
            <a:pPr marL="742950" lvl="1" indent="-285750">
              <a:buFont typeface="Arial" panose="020B0604020202020204" pitchFamily="34" charset="0"/>
              <a:buChar char="•"/>
            </a:pPr>
            <a:r>
              <a:rPr lang="en-US" dirty="0"/>
              <a:t>I</a:t>
            </a:r>
            <a:r>
              <a:rPr lang="en-US" dirty="0" smtClean="0"/>
              <a:t>nfo on companies who last serviced equipment</a:t>
            </a:r>
          </a:p>
          <a:p>
            <a:pPr marL="742950" lvl="1" indent="-285750">
              <a:buFont typeface="Arial" panose="020B0604020202020204" pitchFamily="34" charset="0"/>
              <a:buChar char="•"/>
            </a:pPr>
            <a:r>
              <a:rPr lang="en-US" dirty="0"/>
              <a:t>K</a:t>
            </a:r>
            <a:r>
              <a:rPr lang="en-US" dirty="0" smtClean="0"/>
              <a:t>ey codes</a:t>
            </a:r>
          </a:p>
          <a:p>
            <a:pPr marL="742950" lvl="1" indent="-285750">
              <a:buFont typeface="Arial" panose="020B0604020202020204" pitchFamily="34" charset="0"/>
              <a:buChar char="•"/>
            </a:pPr>
            <a:r>
              <a:rPr lang="en-US" dirty="0"/>
              <a:t>P</a:t>
            </a:r>
            <a:r>
              <a:rPr lang="en-US" dirty="0" smtClean="0"/>
              <a:t>aint codes and sheens</a:t>
            </a:r>
          </a:p>
          <a:p>
            <a:pPr marL="742950" lvl="1" indent="-285750">
              <a:buFont typeface="Arial" panose="020B0604020202020204" pitchFamily="34" charset="0"/>
              <a:buChar char="•"/>
            </a:pPr>
            <a:r>
              <a:rPr lang="en-US" dirty="0"/>
              <a:t>B</a:t>
            </a:r>
            <a:r>
              <a:rPr lang="en-US" dirty="0" smtClean="0"/>
              <a:t>lueprints on the original and previous construction</a:t>
            </a:r>
          </a:p>
          <a:p>
            <a:pPr marL="742950" lvl="1" indent="-285750">
              <a:buFont typeface="Arial" panose="020B0604020202020204" pitchFamily="34" charset="0"/>
              <a:buChar char="•"/>
            </a:pPr>
            <a:r>
              <a:rPr lang="en-US" dirty="0"/>
              <a:t>W</a:t>
            </a:r>
            <a:r>
              <a:rPr lang="en-US" dirty="0" smtClean="0"/>
              <a:t>arranties, titles &amp; deeds</a:t>
            </a:r>
          </a:p>
          <a:p>
            <a:pPr marL="742950" lvl="1" indent="-285750">
              <a:buFont typeface="Arial" panose="020B0604020202020204" pitchFamily="34" charset="0"/>
              <a:buChar char="•"/>
            </a:pPr>
            <a:r>
              <a:rPr lang="en-US" dirty="0"/>
              <a:t>R</a:t>
            </a:r>
            <a:r>
              <a:rPr lang="en-US" dirty="0" smtClean="0"/>
              <a:t>oof membrane material description &amp; manufacturer</a:t>
            </a:r>
          </a:p>
          <a:p>
            <a:pPr marL="742950" lvl="1" indent="-285750">
              <a:buFont typeface="Arial" panose="020B0604020202020204" pitchFamily="34" charset="0"/>
              <a:buChar char="•"/>
            </a:pPr>
            <a:r>
              <a:rPr lang="en-US" dirty="0" smtClean="0"/>
              <a:t>Product &amp; owner’s manuals on hand</a:t>
            </a:r>
            <a:endParaRPr lang="en-US" dirty="0"/>
          </a:p>
        </p:txBody>
      </p:sp>
      <p:pic>
        <p:nvPicPr>
          <p:cNvPr id="8" name="Picture 7"/>
          <p:cNvPicPr>
            <a:picLocks noChangeAspect="1"/>
          </p:cNvPicPr>
          <p:nvPr/>
        </p:nvPicPr>
        <p:blipFill rotWithShape="1">
          <a:blip r:embed="rId2"/>
          <a:srcRect l="13028" r="8985"/>
          <a:stretch/>
        </p:blipFill>
        <p:spPr>
          <a:xfrm>
            <a:off x="439941" y="4265897"/>
            <a:ext cx="3213100" cy="2364105"/>
          </a:xfrm>
          <a:prstGeom prst="rect">
            <a:avLst/>
          </a:prstGeom>
        </p:spPr>
      </p:pic>
      <p:pic>
        <p:nvPicPr>
          <p:cNvPr id="9" name="Picture 8"/>
          <p:cNvPicPr>
            <a:picLocks noChangeAspect="1"/>
          </p:cNvPicPr>
          <p:nvPr/>
        </p:nvPicPr>
        <p:blipFill>
          <a:blip r:embed="rId3"/>
          <a:stretch>
            <a:fillRect/>
          </a:stretch>
        </p:blipFill>
        <p:spPr>
          <a:xfrm>
            <a:off x="439941" y="277177"/>
            <a:ext cx="3169491" cy="3700463"/>
          </a:xfrm>
          <a:prstGeom prst="rect">
            <a:avLst/>
          </a:prstGeom>
        </p:spPr>
      </p:pic>
      <p:pic>
        <p:nvPicPr>
          <p:cNvPr id="5122" name="Picture 2" descr="http://www.myclutterfreeutah.com/clutterfreeutah/images/bin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7390" y="2259723"/>
            <a:ext cx="238125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7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 a regular maintenance and inspection schedule for your home</a:t>
            </a:r>
            <a:r>
              <a:rPr lang="en-US" dirty="0"/>
              <a:t/>
            </a:r>
            <a:br>
              <a:rPr lang="en-US" dirty="0"/>
            </a:br>
            <a:r>
              <a:rPr lang="en-US" sz="2000" dirty="0"/>
              <a:t>Preservation Cafe: Money-Saving Preventative </a:t>
            </a:r>
            <a:r>
              <a:rPr lang="en-US" sz="2000" dirty="0" smtClean="0"/>
              <a:t>Home </a:t>
            </a:r>
            <a:r>
              <a:rPr lang="en-US" sz="2000" dirty="0"/>
              <a:t>Maintenance</a:t>
            </a:r>
          </a:p>
        </p:txBody>
      </p:sp>
      <p:sp>
        <p:nvSpPr>
          <p:cNvPr id="3" name="TextBox 2"/>
          <p:cNvSpPr txBox="1"/>
          <p:nvPr/>
        </p:nvSpPr>
        <p:spPr>
          <a:xfrm>
            <a:off x="385013" y="1756509"/>
            <a:ext cx="5009948"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Test your sump pump and make sure the discharge line is not </a:t>
            </a:r>
            <a:r>
              <a:rPr lang="en-US" dirty="0" smtClean="0"/>
              <a:t>obstructed.</a:t>
            </a:r>
          </a:p>
          <a:p>
            <a:pPr marL="285750" indent="-285750">
              <a:buFont typeface="Arial" panose="020B0604020202020204" pitchFamily="34" charset="0"/>
              <a:buChar char="•"/>
            </a:pPr>
            <a:r>
              <a:rPr lang="en-US" dirty="0"/>
              <a:t>T</a:t>
            </a:r>
            <a:r>
              <a:rPr lang="en-US" dirty="0" smtClean="0"/>
              <a:t>est </a:t>
            </a:r>
            <a:r>
              <a:rPr lang="en-US" dirty="0"/>
              <a:t>smoke </a:t>
            </a:r>
            <a:r>
              <a:rPr lang="en-US" dirty="0" smtClean="0"/>
              <a:t>detectors, test GFCI’s with a GFCI tester, AFCI’s with AFCI tester.</a:t>
            </a:r>
          </a:p>
          <a:p>
            <a:pPr marL="285750" indent="-285750">
              <a:buFont typeface="Arial" panose="020B0604020202020204" pitchFamily="34" charset="0"/>
              <a:buChar char="•"/>
            </a:pPr>
            <a:r>
              <a:rPr lang="en-US" dirty="0" smtClean="0"/>
              <a:t>Test your AC overflow shut off float switch.</a:t>
            </a:r>
          </a:p>
          <a:p>
            <a:pPr marL="285750" indent="-285750">
              <a:buFont typeface="Arial" panose="020B0604020202020204" pitchFamily="34" charset="0"/>
              <a:buChar char="•"/>
            </a:pPr>
            <a:r>
              <a:rPr lang="en-US" dirty="0" smtClean="0"/>
              <a:t>Clean out debris from gutters to prevent leaks into house.</a:t>
            </a:r>
          </a:p>
          <a:p>
            <a:pPr marL="285750" indent="-285750">
              <a:buFont typeface="Arial" panose="020B0604020202020204" pitchFamily="34" charset="0"/>
              <a:buChar char="•"/>
            </a:pPr>
            <a:r>
              <a:rPr lang="en-US" dirty="0" smtClean="0"/>
              <a:t>Clean out area way and patio drains.</a:t>
            </a:r>
          </a:p>
          <a:p>
            <a:pPr marL="285750" indent="-285750">
              <a:buFont typeface="Arial" panose="020B0604020202020204" pitchFamily="34" charset="0"/>
              <a:buChar char="•"/>
            </a:pPr>
            <a:r>
              <a:rPr lang="en-US" dirty="0" smtClean="0"/>
              <a:t>Clean out air filters.</a:t>
            </a:r>
          </a:p>
          <a:p>
            <a:pPr marL="285750" indent="-285750">
              <a:buFont typeface="Arial" panose="020B0604020202020204" pitchFamily="34" charset="0"/>
              <a:buChar char="•"/>
            </a:pPr>
            <a:r>
              <a:rPr lang="en-US" dirty="0" smtClean="0"/>
              <a:t>Check under angle stops and P-traps for evidence of drips.</a:t>
            </a:r>
          </a:p>
          <a:p>
            <a:pPr marL="285750" indent="-285750">
              <a:buFont typeface="Arial" panose="020B0604020202020204" pitchFamily="34" charset="0"/>
              <a:buChar char="•"/>
            </a:pPr>
            <a:r>
              <a:rPr lang="en-US" dirty="0" smtClean="0"/>
              <a:t>Seasonal Checks: Test Furnace in late Summer, not in Fall.  Check the condensate drain in the Fall.  Prune trees in Winter, not Fall (to avoid decay fungi).</a:t>
            </a:r>
          </a:p>
          <a:p>
            <a:endParaRPr lang="en-US" dirty="0" smtClean="0"/>
          </a:p>
          <a:p>
            <a:endParaRPr lang="en-US" dirty="0"/>
          </a:p>
          <a:p>
            <a:endParaRPr lang="en-US" dirty="0"/>
          </a:p>
        </p:txBody>
      </p:sp>
      <p:pic>
        <p:nvPicPr>
          <p:cNvPr id="3074" name="Picture 2" descr="http://pensacola.myhomespot.com/wp-content/uploads/2013/04/inter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007" y="1990552"/>
            <a:ext cx="6262600" cy="405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56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17" y="274320"/>
            <a:ext cx="10515600" cy="1061030"/>
          </a:xfrm>
        </p:spPr>
        <p:txBody>
          <a:bodyPr>
            <a:normAutofit/>
          </a:bodyPr>
          <a:lstStyle/>
          <a:p>
            <a:r>
              <a:rPr lang="en-US" dirty="0" smtClean="0"/>
              <a:t>Clean up your Plumbing Systems</a:t>
            </a:r>
            <a:r>
              <a:rPr lang="en-US" dirty="0"/>
              <a:t/>
            </a:r>
            <a:br>
              <a:rPr lang="en-US" dirty="0"/>
            </a:br>
            <a:r>
              <a:rPr lang="en-US" sz="2000" dirty="0"/>
              <a:t>Preservation Cafe: Money-Saving Preventative </a:t>
            </a:r>
            <a:r>
              <a:rPr lang="en-US" sz="2000" dirty="0" smtClean="0"/>
              <a:t>Home </a:t>
            </a:r>
            <a:r>
              <a:rPr lang="en-US" sz="2000" dirty="0"/>
              <a:t>Maintenance</a:t>
            </a:r>
          </a:p>
        </p:txBody>
      </p:sp>
      <p:sp>
        <p:nvSpPr>
          <p:cNvPr id="3" name="TextBox 2"/>
          <p:cNvSpPr txBox="1"/>
          <p:nvPr/>
        </p:nvSpPr>
        <p:spPr>
          <a:xfrm>
            <a:off x="6149340" y="1665069"/>
            <a:ext cx="5715000" cy="3416320"/>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Drain out the water heater at least once a year.</a:t>
            </a:r>
          </a:p>
          <a:p>
            <a:pPr marL="285750" indent="-285750">
              <a:buFont typeface="Arial" panose="020B0604020202020204" pitchFamily="34" charset="0"/>
              <a:buChar char="•"/>
            </a:pPr>
            <a:r>
              <a:rPr lang="en-US" dirty="0" smtClean="0"/>
              <a:t>Check the toilet for internal leaks, change the flapper.</a:t>
            </a:r>
          </a:p>
          <a:p>
            <a:pPr marL="285750" indent="-285750">
              <a:buFont typeface="Arial" panose="020B0604020202020204" pitchFamily="34" charset="0"/>
              <a:buChar char="•"/>
            </a:pPr>
            <a:r>
              <a:rPr lang="en-US" dirty="0" smtClean="0"/>
              <a:t>Clean out your aerators, you’d be surprised what you find.</a:t>
            </a:r>
          </a:p>
          <a:p>
            <a:pPr marL="285750" indent="-285750">
              <a:buFont typeface="Arial" panose="020B0604020202020204" pitchFamily="34" charset="0"/>
              <a:buChar char="•"/>
            </a:pPr>
            <a:r>
              <a:rPr lang="en-US" dirty="0" smtClean="0"/>
              <a:t>Put good insulation between the exterior wall and your pipes; last winter was rough.</a:t>
            </a:r>
          </a:p>
          <a:p>
            <a:pPr marL="285750" indent="-285750">
              <a:buFont typeface="Arial" panose="020B0604020202020204" pitchFamily="34" charset="0"/>
              <a:buChar char="•"/>
            </a:pPr>
            <a:r>
              <a:rPr lang="en-US" dirty="0" smtClean="0"/>
              <a:t>Cut off supply lines to exterior spigots before winter.</a:t>
            </a:r>
          </a:p>
          <a:p>
            <a:pPr marL="285750" indent="-285750">
              <a:buFont typeface="Arial" panose="020B0604020202020204" pitchFamily="34" charset="0"/>
              <a:buChar char="•"/>
            </a:pPr>
            <a:r>
              <a:rPr lang="en-US" dirty="0" smtClean="0"/>
              <a:t>Don’t use liquid drain cleaners.</a:t>
            </a:r>
          </a:p>
          <a:p>
            <a:endParaRPr lang="en-US" dirty="0" smtClean="0"/>
          </a:p>
          <a:p>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837"/>
          <a:stretch/>
        </p:blipFill>
        <p:spPr>
          <a:xfrm>
            <a:off x="401247" y="1665069"/>
            <a:ext cx="5647557" cy="4646250"/>
          </a:xfrm>
          <a:prstGeom prst="rect">
            <a:avLst/>
          </a:prstGeom>
        </p:spPr>
      </p:pic>
    </p:spTree>
    <p:extLst>
      <p:ext uri="{BB962C8B-B14F-4D97-AF65-F5344CB8AC3E}">
        <p14:creationId xmlns:p14="http://schemas.microsoft.com/office/powerpoint/2010/main" val="1959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17" y="251460"/>
            <a:ext cx="10515600" cy="1325562"/>
          </a:xfrm>
        </p:spPr>
        <p:txBody>
          <a:bodyPr>
            <a:normAutofit/>
          </a:bodyPr>
          <a:lstStyle/>
          <a:p>
            <a:pPr lvl="0"/>
            <a:r>
              <a:rPr lang="en-US" dirty="0"/>
              <a:t>Seal up the exterior </a:t>
            </a:r>
            <a:r>
              <a:rPr lang="en-US" dirty="0" smtClean="0"/>
              <a:t>walls of your house</a:t>
            </a:r>
            <a:r>
              <a:rPr lang="en-US" dirty="0"/>
              <a:t/>
            </a:r>
            <a:br>
              <a:rPr lang="en-US" dirty="0"/>
            </a:br>
            <a:r>
              <a:rPr lang="en-US" sz="2000" dirty="0" smtClean="0"/>
              <a:t>Preservation </a:t>
            </a:r>
            <a:r>
              <a:rPr lang="en-US" sz="2000" dirty="0"/>
              <a:t>Cafe: Money-Saving Preventative </a:t>
            </a:r>
            <a:r>
              <a:rPr lang="en-US" sz="2000" dirty="0" smtClean="0"/>
              <a:t>Home </a:t>
            </a:r>
            <a:r>
              <a:rPr lang="en-US" sz="2000" dirty="0"/>
              <a:t>Maintenance</a:t>
            </a:r>
          </a:p>
        </p:txBody>
      </p:sp>
      <p:sp>
        <p:nvSpPr>
          <p:cNvPr id="3" name="TextBox 2"/>
          <p:cNvSpPr txBox="1"/>
          <p:nvPr/>
        </p:nvSpPr>
        <p:spPr>
          <a:xfrm>
            <a:off x="385013" y="1756509"/>
            <a:ext cx="5009948"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Weather strip windows and door.</a:t>
            </a:r>
          </a:p>
          <a:p>
            <a:pPr marL="285750" indent="-285750">
              <a:buFont typeface="Arial" panose="020B0604020202020204" pitchFamily="34" charset="0"/>
              <a:buChar char="•"/>
            </a:pPr>
            <a:r>
              <a:rPr lang="en-US" dirty="0" smtClean="0"/>
              <a:t>Check cellulose / </a:t>
            </a:r>
            <a:r>
              <a:rPr lang="en-US" dirty="0" err="1" smtClean="0"/>
              <a:t>batt</a:t>
            </a:r>
            <a:r>
              <a:rPr lang="en-US" dirty="0" smtClean="0"/>
              <a:t> insulation in crawl space and attic.  Install more if needed.  This provides the LARGEST RETURN ON INVESTMENT.</a:t>
            </a:r>
          </a:p>
          <a:p>
            <a:pPr marL="285750" indent="-285750">
              <a:buFont typeface="Arial" panose="020B0604020202020204" pitchFamily="34" charset="0"/>
              <a:buChar char="•"/>
            </a:pPr>
            <a:r>
              <a:rPr lang="en-US" dirty="0" smtClean="0"/>
              <a:t>Install heat trace on pipes in they are in the “line of fire.”</a:t>
            </a:r>
          </a:p>
          <a:p>
            <a:pPr marL="285750" indent="-285750">
              <a:buFont typeface="Arial" panose="020B0604020202020204" pitchFamily="34" charset="0"/>
              <a:buChar char="•"/>
            </a:pPr>
            <a:r>
              <a:rPr lang="en-US" dirty="0"/>
              <a:t>Seal around recessed </a:t>
            </a:r>
            <a:r>
              <a:rPr lang="en-US" dirty="0" smtClean="0"/>
              <a:t>lights.</a:t>
            </a:r>
            <a:endParaRPr lang="en-US" dirty="0"/>
          </a:p>
          <a:p>
            <a:pPr marL="285750" indent="-285750">
              <a:buFont typeface="Arial" panose="020B0604020202020204" pitchFamily="34" charset="0"/>
              <a:buChar char="•"/>
            </a:pPr>
            <a:r>
              <a:rPr lang="en-US" dirty="0"/>
              <a:t>Check dampers seal properly</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Inspect the roof annually, apply spot repairs where needed.</a:t>
            </a:r>
          </a:p>
          <a:p>
            <a:pPr marL="285750" indent="-285750">
              <a:buFont typeface="Arial" panose="020B0604020202020204" pitchFamily="34" charset="0"/>
              <a:buChar char="•"/>
            </a:pPr>
            <a:r>
              <a:rPr lang="en-US" dirty="0" smtClean="0"/>
              <a:t>Tuck point brick facades on a 25+ </a:t>
            </a:r>
            <a:r>
              <a:rPr lang="en-US" dirty="0" err="1" smtClean="0"/>
              <a:t>yr</a:t>
            </a:r>
            <a:r>
              <a:rPr lang="en-US" dirty="0" smtClean="0"/>
              <a:t> schedule.</a:t>
            </a:r>
          </a:p>
          <a:p>
            <a:pPr marL="285750" indent="-285750">
              <a:buFont typeface="Arial" panose="020B0604020202020204" pitchFamily="34" charset="0"/>
              <a:buChar char="•"/>
            </a:pPr>
            <a:r>
              <a:rPr lang="en-US" dirty="0" smtClean="0"/>
              <a:t>Caulk exterior penetrations for power and water.</a:t>
            </a:r>
          </a:p>
          <a:p>
            <a:pPr marL="285750" indent="-285750">
              <a:buFont typeface="Arial" panose="020B0604020202020204" pitchFamily="34" charset="0"/>
              <a:buChar char="•"/>
            </a:pPr>
            <a:r>
              <a:rPr lang="en-US" dirty="0" smtClean="0"/>
              <a:t>Keep a good coat of paint on exterior trim.</a:t>
            </a:r>
          </a:p>
          <a:p>
            <a:pPr marL="285750" indent="-285750">
              <a:buFont typeface="Arial" panose="020B0604020202020204" pitchFamily="34" charset="0"/>
              <a:buChar char="•"/>
            </a:pPr>
            <a:endParaRPr lang="en-US" dirty="0" smtClean="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5600277" y="1691322"/>
            <a:ext cx="6267873" cy="4700905"/>
          </a:xfrm>
          <a:prstGeom prst="rect">
            <a:avLst/>
          </a:prstGeom>
        </p:spPr>
      </p:pic>
    </p:spTree>
    <p:extLst>
      <p:ext uri="{BB962C8B-B14F-4D97-AF65-F5344CB8AC3E}">
        <p14:creationId xmlns:p14="http://schemas.microsoft.com/office/powerpoint/2010/main" val="2420841896"/>
      </p:ext>
    </p:extLst>
  </p:cSld>
  <p:clrMapOvr>
    <a:masterClrMapping/>
  </p:clrMapOvr>
</p:sld>
</file>

<file path=ppt/theme/theme1.xml><?xml version="1.0" encoding="utf-8"?>
<a:theme xmlns:a="http://schemas.openxmlformats.org/drawingml/2006/main" name="Process 03 16x9">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Process03_16x9">
      <a:dk1>
        <a:sysClr val="windowText" lastClr="000000"/>
      </a:dk1>
      <a:lt1>
        <a:sysClr val="window" lastClr="FFFFFF"/>
      </a:lt1>
      <a:dk2>
        <a:srgbClr val="262626"/>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DBDFAA-5DAE-4B25-8F84-56997B5A6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Circle Arrow Process Chart SmartArt Slide (blue-green on black, widescreen)</Template>
  <TotalTime>0</TotalTime>
  <Words>779</Words>
  <Application>Microsoft Office PowerPoint</Application>
  <PresentationFormat>Widescreen</PresentationFormat>
  <Paragraphs>97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Process 03 16x9</vt:lpstr>
      <vt:lpstr>Preservation Cafe:  Money-Saving Preventative Home Maintenance</vt:lpstr>
      <vt:lpstr>Outline of Tonight’s  Discussion:   Preservation Cafe:  Money-Saving Preventative Home Maintenance</vt:lpstr>
      <vt:lpstr>Gary’s Background Preservation Cafe:  Money-Saving Preventative Home Maintenance  Gary has worn a lot of hats in his 17+ years working in the construction business:  </vt:lpstr>
      <vt:lpstr>Background on Tonight’s Discussion Preservation Cafe:  Money-Saving Preventative Home Maintenance  A few important points:  </vt:lpstr>
      <vt:lpstr>Tonight’s hand outs:</vt:lpstr>
      <vt:lpstr>Know the facts on your home Preservation Cafe: Money-Saving Preventative  Home Maintenance</vt:lpstr>
      <vt:lpstr>Establish a regular maintenance and inspection schedule for your home Preservation Cafe: Money-Saving Preventative Home Maintenance</vt:lpstr>
      <vt:lpstr>Clean up your Plumbing Systems Preservation Cafe: Money-Saving Preventative Home Maintenance</vt:lpstr>
      <vt:lpstr>Seal up the exterior walls of your house Preservation Cafe: Money-Saving Preventative Home Maintenance</vt:lpstr>
      <vt:lpstr>Concluding Points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2014-03-16T16:56:49Z</dcterms:created>
  <dcterms:modified xsi:type="dcterms:W3CDTF">2014-03-19T02:44:59Z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TC028889129991</vt:lpwstr>
  </property>
</Properties>
</file>